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9"/>
  </p:notesMasterIdLst>
  <p:sldIdLst>
    <p:sldId id="256" r:id="rId2"/>
    <p:sldId id="257" r:id="rId3"/>
    <p:sldId id="281" r:id="rId4"/>
    <p:sldId id="284" r:id="rId5"/>
    <p:sldId id="258" r:id="rId6"/>
    <p:sldId id="259" r:id="rId7"/>
    <p:sldId id="261" r:id="rId8"/>
    <p:sldId id="262" r:id="rId9"/>
    <p:sldId id="265" r:id="rId10"/>
    <p:sldId id="263" r:id="rId11"/>
    <p:sldId id="266" r:id="rId12"/>
    <p:sldId id="285" r:id="rId13"/>
    <p:sldId id="267" r:id="rId14"/>
    <p:sldId id="270" r:id="rId15"/>
    <p:sldId id="268" r:id="rId16"/>
    <p:sldId id="269" r:id="rId17"/>
    <p:sldId id="264" r:id="rId18"/>
    <p:sldId id="271" r:id="rId19"/>
    <p:sldId id="272" r:id="rId20"/>
    <p:sldId id="273" r:id="rId21"/>
    <p:sldId id="274" r:id="rId22"/>
    <p:sldId id="275" r:id="rId23"/>
    <p:sldId id="276" r:id="rId24"/>
    <p:sldId id="277" r:id="rId25"/>
    <p:sldId id="278" r:id="rId26"/>
    <p:sldId id="279" r:id="rId27"/>
    <p:sldId id="280" r:id="rId28"/>
  </p:sldIdLst>
  <p:sldSz cx="9144000" cy="5143500" type="screen16x9"/>
  <p:notesSz cx="6858000" cy="9144000"/>
  <p:defaultTextStyle>
    <a:defPPr>
      <a:defRPr lang="es-MX"/>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6DB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59" autoAdjust="0"/>
    <p:restoredTop sz="94364" autoAdjust="0"/>
  </p:normalViewPr>
  <p:slideViewPr>
    <p:cSldViewPr snapToGrid="0" snapToObjects="1">
      <p:cViewPr varScale="1">
        <p:scale>
          <a:sx n="99" d="100"/>
          <a:sy n="99" d="100"/>
        </p:scale>
        <p:origin x="-570" y="-84"/>
      </p:cViewPr>
      <p:guideLst>
        <p:guide orient="horz" pos="2160"/>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70169B-85B3-4452-908C-0D80A1DB1E96}" type="datetimeFigureOut">
              <a:rPr lang="es-MX" smtClean="0"/>
              <a:pPr/>
              <a:t>30/01/2020</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F0E303-73B6-4AE6-A847-730BEDD92DE4}" type="slidenum">
              <a:rPr lang="es-MX" smtClean="0"/>
              <a:pPr/>
              <a:t>‹Nº›</a:t>
            </a:fld>
            <a:endParaRPr lang="es-MX"/>
          </a:p>
        </p:txBody>
      </p:sp>
    </p:spTree>
    <p:extLst>
      <p:ext uri="{BB962C8B-B14F-4D97-AF65-F5344CB8AC3E}">
        <p14:creationId xmlns:p14="http://schemas.microsoft.com/office/powerpoint/2010/main" xmlns="" val="86144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35F0E303-73B6-4AE6-A847-730BEDD92DE4}" type="slidenum">
              <a:rPr lang="es-MX" smtClean="0"/>
              <a:pPr/>
              <a:t>10</a:t>
            </a:fld>
            <a:endParaRPr lang="es-MX"/>
          </a:p>
        </p:txBody>
      </p:sp>
    </p:spTree>
    <p:extLst>
      <p:ext uri="{BB962C8B-B14F-4D97-AF65-F5344CB8AC3E}">
        <p14:creationId xmlns:p14="http://schemas.microsoft.com/office/powerpoint/2010/main" xmlns="" val="1518987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35F0E303-73B6-4AE6-A847-730BEDD92DE4}" type="slidenum">
              <a:rPr lang="es-MX" smtClean="0"/>
              <a:pPr/>
              <a:t>12</a:t>
            </a:fld>
            <a:endParaRPr lang="es-MX"/>
          </a:p>
        </p:txBody>
      </p:sp>
    </p:spTree>
    <p:extLst>
      <p:ext uri="{BB962C8B-B14F-4D97-AF65-F5344CB8AC3E}">
        <p14:creationId xmlns:p14="http://schemas.microsoft.com/office/powerpoint/2010/main" xmlns="" val="15189873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06345" y="841772"/>
            <a:ext cx="4841275" cy="1790700"/>
          </a:xfrm>
        </p:spPr>
        <p:txBody>
          <a:bodyPr anchor="b">
            <a:noAutofit/>
          </a:bodyPr>
          <a:lstStyle>
            <a:lvl1pPr algn="r">
              <a:defRPr sz="4000">
                <a:solidFill>
                  <a:schemeClr val="bg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391104" y="2900494"/>
            <a:ext cx="6356517" cy="1602821"/>
          </a:xfrm>
        </p:spPr>
        <p:txBody>
          <a:bodyPr/>
          <a:lstStyle>
            <a:lvl1pPr marL="0" indent="0" algn="r">
              <a:buNone/>
              <a:defRPr sz="24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lvl1pPr>
              <a:defRPr/>
            </a:lvl1pPr>
          </a:lstStyle>
          <a:p>
            <a:pPr>
              <a:defRPr/>
            </a:pPr>
            <a:fld id="{AD725CDB-F04F-4136-8190-4C51695FBEE2}" type="datetime1">
              <a:rPr lang="es-MX" smtClean="0"/>
              <a:pPr>
                <a:defRPr/>
              </a:pPr>
              <a:t>30/01/2020</a:t>
            </a:fld>
            <a:endParaRPr lang="es-MX"/>
          </a:p>
        </p:txBody>
      </p:sp>
      <p:sp>
        <p:nvSpPr>
          <p:cNvPr id="5" name="Footer Placeholder 4"/>
          <p:cNvSpPr>
            <a:spLocks noGrp="1"/>
          </p:cNvSpPr>
          <p:nvPr>
            <p:ph type="ftr" sz="quarter" idx="11"/>
          </p:nvPr>
        </p:nvSpPr>
        <p:spPr/>
        <p:txBody>
          <a:bodyPr/>
          <a:lstStyle>
            <a:lvl1pPr>
              <a:defRPr/>
            </a:lvl1pPr>
          </a:lstStyle>
          <a:p>
            <a:pPr>
              <a:defRPr/>
            </a:pPr>
            <a:endParaRPr lang="es-MX"/>
          </a:p>
        </p:txBody>
      </p:sp>
      <p:sp>
        <p:nvSpPr>
          <p:cNvPr id="6" name="Slide Number Placeholder 5"/>
          <p:cNvSpPr>
            <a:spLocks noGrp="1"/>
          </p:cNvSpPr>
          <p:nvPr>
            <p:ph type="sldNum" sz="quarter" idx="12"/>
          </p:nvPr>
        </p:nvSpPr>
        <p:spPr/>
        <p:txBody>
          <a:bodyPr/>
          <a:lstStyle>
            <a:lvl1pPr>
              <a:defRPr/>
            </a:lvl1pPr>
          </a:lstStyle>
          <a:p>
            <a:pPr>
              <a:defRPr/>
            </a:pPr>
            <a:fld id="{67D6DC40-7B54-EE46-988A-37841D13E842}" type="slidenum">
              <a:rPr lang="es-MX"/>
              <a:pPr>
                <a:defRPr/>
              </a:pPr>
              <a:t>‹Nº›</a:t>
            </a:fld>
            <a:endParaRPr lang="es-MX"/>
          </a:p>
        </p:txBody>
      </p:sp>
    </p:spTree>
    <p:extLst>
      <p:ext uri="{BB962C8B-B14F-4D97-AF65-F5344CB8AC3E}">
        <p14:creationId xmlns:p14="http://schemas.microsoft.com/office/powerpoint/2010/main" xmlns="" val="155936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lvl1pPr>
              <a:defRPr/>
            </a:lvl1pPr>
          </a:lstStyle>
          <a:p>
            <a:pPr>
              <a:defRPr/>
            </a:pPr>
            <a:fld id="{AE0313C0-3D1A-435D-A31E-2B095C76BCF8}" type="datetime1">
              <a:rPr lang="es-MX" smtClean="0"/>
              <a:pPr>
                <a:defRPr/>
              </a:pPr>
              <a:t>30/01/2020</a:t>
            </a:fld>
            <a:endParaRPr lang="es-MX"/>
          </a:p>
        </p:txBody>
      </p:sp>
      <p:sp>
        <p:nvSpPr>
          <p:cNvPr id="5" name="Footer Placeholder 4"/>
          <p:cNvSpPr>
            <a:spLocks noGrp="1"/>
          </p:cNvSpPr>
          <p:nvPr>
            <p:ph type="ftr" sz="quarter" idx="11"/>
          </p:nvPr>
        </p:nvSpPr>
        <p:spPr/>
        <p:txBody>
          <a:bodyPr/>
          <a:lstStyle>
            <a:lvl1pPr>
              <a:defRPr/>
            </a:lvl1pPr>
          </a:lstStyle>
          <a:p>
            <a:pPr>
              <a:defRPr/>
            </a:pPr>
            <a:endParaRPr lang="es-MX"/>
          </a:p>
        </p:txBody>
      </p:sp>
      <p:sp>
        <p:nvSpPr>
          <p:cNvPr id="6" name="Slide Number Placeholder 5"/>
          <p:cNvSpPr>
            <a:spLocks noGrp="1"/>
          </p:cNvSpPr>
          <p:nvPr>
            <p:ph type="sldNum" sz="quarter" idx="12"/>
          </p:nvPr>
        </p:nvSpPr>
        <p:spPr/>
        <p:txBody>
          <a:bodyPr/>
          <a:lstStyle>
            <a:lvl1pPr>
              <a:defRPr/>
            </a:lvl1pPr>
          </a:lstStyle>
          <a:p>
            <a:pPr>
              <a:defRPr/>
            </a:pPr>
            <a:fld id="{EE89FC2B-3AB8-8A4D-9C53-2D7178CF36F3}" type="slidenum">
              <a:rPr lang="es-MX"/>
              <a:pPr>
                <a:defRPr/>
              </a:pPr>
              <a:t>‹Nº›</a:t>
            </a:fld>
            <a:endParaRPr lang="es-MX"/>
          </a:p>
        </p:txBody>
      </p:sp>
    </p:spTree>
    <p:extLst>
      <p:ext uri="{BB962C8B-B14F-4D97-AF65-F5344CB8AC3E}">
        <p14:creationId xmlns:p14="http://schemas.microsoft.com/office/powerpoint/2010/main" xmlns="" val="1324548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lvl1pPr>
              <a:defRPr/>
            </a:lvl1pPr>
          </a:lstStyle>
          <a:p>
            <a:pPr>
              <a:defRPr/>
            </a:pPr>
            <a:fld id="{FABBB01E-94C1-4190-BDBB-5E7FC3E8D78C}" type="datetime1">
              <a:rPr lang="es-MX" smtClean="0"/>
              <a:pPr>
                <a:defRPr/>
              </a:pPr>
              <a:t>30/01/2020</a:t>
            </a:fld>
            <a:endParaRPr lang="es-MX"/>
          </a:p>
        </p:txBody>
      </p:sp>
      <p:sp>
        <p:nvSpPr>
          <p:cNvPr id="5" name="Footer Placeholder 4"/>
          <p:cNvSpPr>
            <a:spLocks noGrp="1"/>
          </p:cNvSpPr>
          <p:nvPr>
            <p:ph type="ftr" sz="quarter" idx="11"/>
          </p:nvPr>
        </p:nvSpPr>
        <p:spPr/>
        <p:txBody>
          <a:bodyPr/>
          <a:lstStyle>
            <a:lvl1pPr>
              <a:defRPr/>
            </a:lvl1pPr>
          </a:lstStyle>
          <a:p>
            <a:pPr>
              <a:defRPr/>
            </a:pPr>
            <a:endParaRPr lang="es-MX"/>
          </a:p>
        </p:txBody>
      </p:sp>
      <p:sp>
        <p:nvSpPr>
          <p:cNvPr id="6" name="Slide Number Placeholder 5"/>
          <p:cNvSpPr>
            <a:spLocks noGrp="1"/>
          </p:cNvSpPr>
          <p:nvPr>
            <p:ph type="sldNum" sz="quarter" idx="12"/>
          </p:nvPr>
        </p:nvSpPr>
        <p:spPr/>
        <p:txBody>
          <a:bodyPr/>
          <a:lstStyle>
            <a:lvl1pPr>
              <a:defRPr/>
            </a:lvl1pPr>
          </a:lstStyle>
          <a:p>
            <a:pPr>
              <a:defRPr/>
            </a:pPr>
            <a:fld id="{70B9BB5B-83A2-3C41-B4E1-89829069F83C}" type="slidenum">
              <a:rPr lang="es-MX"/>
              <a:pPr>
                <a:defRPr/>
              </a:pPr>
              <a:t>‹Nº›</a:t>
            </a:fld>
            <a:endParaRPr lang="es-MX"/>
          </a:p>
        </p:txBody>
      </p:sp>
    </p:spTree>
    <p:extLst>
      <p:ext uri="{BB962C8B-B14F-4D97-AF65-F5344CB8AC3E}">
        <p14:creationId xmlns:p14="http://schemas.microsoft.com/office/powerpoint/2010/main" xmlns="" val="203804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3442098"/>
            <a:ext cx="7886700" cy="829996"/>
          </a:xfrm>
        </p:spPr>
        <p:txBody>
          <a:bodyPr>
            <a:normAutofit/>
          </a:bodyPr>
          <a:lstStyle>
            <a:lvl1pPr marL="0" indent="0">
              <a:buNone/>
              <a:defRPr sz="20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lvl1pPr>
              <a:defRPr/>
            </a:lvl1pPr>
          </a:lstStyle>
          <a:p>
            <a:pPr>
              <a:defRPr/>
            </a:pPr>
            <a:fld id="{8BD03FA7-E410-4FF8-81BB-E297EA91F0F5}" type="datetime1">
              <a:rPr lang="es-MX" smtClean="0"/>
              <a:pPr>
                <a:defRPr/>
              </a:pPr>
              <a:t>30/01/2020</a:t>
            </a:fld>
            <a:endParaRPr lang="es-MX"/>
          </a:p>
        </p:txBody>
      </p:sp>
      <p:sp>
        <p:nvSpPr>
          <p:cNvPr id="5" name="Footer Placeholder 4"/>
          <p:cNvSpPr>
            <a:spLocks noGrp="1"/>
          </p:cNvSpPr>
          <p:nvPr>
            <p:ph type="ftr" sz="quarter" idx="11"/>
          </p:nvPr>
        </p:nvSpPr>
        <p:spPr/>
        <p:txBody>
          <a:bodyPr/>
          <a:lstStyle>
            <a:lvl1pPr>
              <a:defRPr/>
            </a:lvl1pPr>
          </a:lstStyle>
          <a:p>
            <a:pPr>
              <a:defRPr/>
            </a:pPr>
            <a:endParaRPr lang="es-MX"/>
          </a:p>
        </p:txBody>
      </p:sp>
      <p:sp>
        <p:nvSpPr>
          <p:cNvPr id="6" name="Slide Number Placeholder 5"/>
          <p:cNvSpPr>
            <a:spLocks noGrp="1"/>
          </p:cNvSpPr>
          <p:nvPr>
            <p:ph type="sldNum" sz="quarter" idx="12"/>
          </p:nvPr>
        </p:nvSpPr>
        <p:spPr/>
        <p:txBody>
          <a:bodyPr/>
          <a:lstStyle>
            <a:lvl1pPr>
              <a:defRPr/>
            </a:lvl1pPr>
          </a:lstStyle>
          <a:p>
            <a:pPr>
              <a:defRPr/>
            </a:pPr>
            <a:fld id="{25D0B2DB-0700-5742-AB27-9B9F5ED75E2D}" type="slidenum">
              <a:rPr lang="es-MX"/>
              <a:pPr>
                <a:defRPr/>
              </a:pPr>
              <a:t>‹Nº›</a:t>
            </a:fld>
            <a:endParaRPr lang="es-MX"/>
          </a:p>
        </p:txBody>
      </p:sp>
    </p:spTree>
    <p:extLst>
      <p:ext uri="{BB962C8B-B14F-4D97-AF65-F5344CB8AC3E}">
        <p14:creationId xmlns:p14="http://schemas.microsoft.com/office/powerpoint/2010/main" xmlns="" val="626032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contenid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234367" y="1147528"/>
            <a:ext cx="4153075" cy="3263504"/>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714613" y="1145147"/>
            <a:ext cx="4118994" cy="3263504"/>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3"/>
          <p:cNvSpPr>
            <a:spLocks noGrp="1"/>
          </p:cNvSpPr>
          <p:nvPr>
            <p:ph type="dt" sz="half" idx="10"/>
          </p:nvPr>
        </p:nvSpPr>
        <p:spPr/>
        <p:txBody>
          <a:bodyPr/>
          <a:lstStyle>
            <a:lvl1pPr>
              <a:defRPr/>
            </a:lvl1pPr>
          </a:lstStyle>
          <a:p>
            <a:pPr>
              <a:defRPr/>
            </a:pPr>
            <a:fld id="{303EED92-A378-4A47-8470-865D67E2E8DE}" type="datetime1">
              <a:rPr lang="es-MX" smtClean="0"/>
              <a:pPr>
                <a:defRPr/>
              </a:pPr>
              <a:t>30/01/2020</a:t>
            </a:fld>
            <a:endParaRPr lang="es-MX"/>
          </a:p>
        </p:txBody>
      </p:sp>
      <p:sp>
        <p:nvSpPr>
          <p:cNvPr id="6" name="Footer Placeholder 4"/>
          <p:cNvSpPr>
            <a:spLocks noGrp="1"/>
          </p:cNvSpPr>
          <p:nvPr>
            <p:ph type="ftr" sz="quarter" idx="11"/>
          </p:nvPr>
        </p:nvSpPr>
        <p:spPr/>
        <p:txBody>
          <a:bodyPr/>
          <a:lstStyle>
            <a:lvl1pPr>
              <a:defRPr/>
            </a:lvl1pPr>
          </a:lstStyle>
          <a:p>
            <a:pPr>
              <a:defRPr/>
            </a:pPr>
            <a:endParaRPr lang="es-MX"/>
          </a:p>
        </p:txBody>
      </p:sp>
      <p:sp>
        <p:nvSpPr>
          <p:cNvPr id="7" name="Slide Number Placeholder 5"/>
          <p:cNvSpPr>
            <a:spLocks noGrp="1"/>
          </p:cNvSpPr>
          <p:nvPr>
            <p:ph type="sldNum" sz="quarter" idx="12"/>
          </p:nvPr>
        </p:nvSpPr>
        <p:spPr/>
        <p:txBody>
          <a:bodyPr/>
          <a:lstStyle>
            <a:lvl1pPr>
              <a:defRPr/>
            </a:lvl1pPr>
          </a:lstStyle>
          <a:p>
            <a:pPr>
              <a:defRPr/>
            </a:pPr>
            <a:fld id="{D6EDE298-D303-E442-8EA0-3DA495C04471}" type="slidenum">
              <a:rPr lang="es-MX"/>
              <a:pPr>
                <a:defRPr/>
              </a:pPr>
              <a:t>‹Nº›</a:t>
            </a:fld>
            <a:endParaRPr lang="es-MX"/>
          </a:p>
        </p:txBody>
      </p:sp>
    </p:spTree>
    <p:extLst>
      <p:ext uri="{BB962C8B-B14F-4D97-AF65-F5344CB8AC3E}">
        <p14:creationId xmlns:p14="http://schemas.microsoft.com/office/powerpoint/2010/main" xmlns="" val="4258668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68445" y="78582"/>
            <a:ext cx="8648383" cy="90922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68444" y="1181920"/>
            <a:ext cx="4252553"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168443" y="1857505"/>
            <a:ext cx="4252553" cy="2508965"/>
          </a:xfrm>
        </p:spPr>
        <p:txBody>
          <a:bodyPr>
            <a:normAutofit/>
          </a:bodyPr>
          <a:lstStyle>
            <a:lvl1pPr>
              <a:defRPr sz="2000"/>
            </a:lvl1pPr>
            <a:lvl2pPr>
              <a:defRPr sz="1800"/>
            </a:lvl2pPr>
            <a:lvl3pPr>
              <a:defRPr sz="1600"/>
            </a:lvl3pPr>
            <a:lvl4pPr>
              <a:defRPr sz="1400"/>
            </a:lvl4pPr>
            <a:lvl5pPr>
              <a:defRPr sz="1400"/>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1" y="1166813"/>
            <a:ext cx="4187678" cy="61793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4629152" y="1857505"/>
            <a:ext cx="4187677" cy="2508965"/>
          </a:xfrm>
        </p:spPr>
        <p:txBody>
          <a:bodyPr>
            <a:normAutofit/>
          </a:bodyPr>
          <a:lstStyle>
            <a:lvl1pPr>
              <a:defRPr sz="2000"/>
            </a:lvl1pPr>
            <a:lvl2pPr>
              <a:defRPr sz="1800"/>
            </a:lvl2pPr>
            <a:lvl3pPr>
              <a:defRPr sz="1600"/>
            </a:lvl3pPr>
            <a:lvl4pPr>
              <a:defRPr sz="1400"/>
            </a:lvl4pPr>
            <a:lvl5pPr>
              <a:defRPr sz="1400"/>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p:txBody>
          <a:bodyPr/>
          <a:lstStyle>
            <a:lvl1pPr>
              <a:defRPr/>
            </a:lvl1pPr>
          </a:lstStyle>
          <a:p>
            <a:pPr>
              <a:defRPr/>
            </a:pPr>
            <a:fld id="{FFE4666E-CAC0-492C-AECB-FAE8D390EAEC}" type="datetime1">
              <a:rPr lang="es-MX" smtClean="0"/>
              <a:pPr>
                <a:defRPr/>
              </a:pPr>
              <a:t>30/01/2020</a:t>
            </a:fld>
            <a:endParaRPr lang="es-MX"/>
          </a:p>
        </p:txBody>
      </p:sp>
      <p:sp>
        <p:nvSpPr>
          <p:cNvPr id="8" name="Footer Placeholder 4"/>
          <p:cNvSpPr>
            <a:spLocks noGrp="1"/>
          </p:cNvSpPr>
          <p:nvPr>
            <p:ph type="ftr" sz="quarter" idx="11"/>
          </p:nvPr>
        </p:nvSpPr>
        <p:spPr/>
        <p:txBody>
          <a:bodyPr/>
          <a:lstStyle>
            <a:lvl1pPr>
              <a:defRPr/>
            </a:lvl1pPr>
          </a:lstStyle>
          <a:p>
            <a:pPr>
              <a:defRPr/>
            </a:pPr>
            <a:endParaRPr lang="es-MX"/>
          </a:p>
        </p:txBody>
      </p:sp>
      <p:sp>
        <p:nvSpPr>
          <p:cNvPr id="9" name="Slide Number Placeholder 5"/>
          <p:cNvSpPr>
            <a:spLocks noGrp="1"/>
          </p:cNvSpPr>
          <p:nvPr>
            <p:ph type="sldNum" sz="quarter" idx="12"/>
          </p:nvPr>
        </p:nvSpPr>
        <p:spPr/>
        <p:txBody>
          <a:bodyPr/>
          <a:lstStyle>
            <a:lvl1pPr>
              <a:defRPr/>
            </a:lvl1pPr>
          </a:lstStyle>
          <a:p>
            <a:pPr>
              <a:defRPr/>
            </a:pPr>
            <a:fld id="{DB4255BA-3B50-224E-811E-E93FE151EF5A}" type="slidenum">
              <a:rPr lang="es-MX"/>
              <a:pPr>
                <a:defRPr/>
              </a:pPr>
              <a:t>‹Nº›</a:t>
            </a:fld>
            <a:endParaRPr lang="es-MX"/>
          </a:p>
        </p:txBody>
      </p:sp>
    </p:spTree>
    <p:extLst>
      <p:ext uri="{BB962C8B-B14F-4D97-AF65-F5344CB8AC3E}">
        <p14:creationId xmlns:p14="http://schemas.microsoft.com/office/powerpoint/2010/main" xmlns="" val="2790324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3"/>
          <p:cNvSpPr>
            <a:spLocks noGrp="1"/>
          </p:cNvSpPr>
          <p:nvPr>
            <p:ph type="dt" sz="half" idx="10"/>
          </p:nvPr>
        </p:nvSpPr>
        <p:spPr/>
        <p:txBody>
          <a:bodyPr/>
          <a:lstStyle>
            <a:lvl1pPr>
              <a:defRPr/>
            </a:lvl1pPr>
          </a:lstStyle>
          <a:p>
            <a:pPr>
              <a:defRPr/>
            </a:pPr>
            <a:fld id="{9A53513F-1AD9-434A-9040-4C91E32E4984}" type="datetime1">
              <a:rPr lang="es-MX" smtClean="0"/>
              <a:pPr>
                <a:defRPr/>
              </a:pPr>
              <a:t>30/01/2020</a:t>
            </a:fld>
            <a:endParaRPr lang="es-MX"/>
          </a:p>
        </p:txBody>
      </p:sp>
      <p:sp>
        <p:nvSpPr>
          <p:cNvPr id="4" name="Footer Placeholder 4"/>
          <p:cNvSpPr>
            <a:spLocks noGrp="1"/>
          </p:cNvSpPr>
          <p:nvPr>
            <p:ph type="ftr" sz="quarter" idx="11"/>
          </p:nvPr>
        </p:nvSpPr>
        <p:spPr/>
        <p:txBody>
          <a:bodyPr/>
          <a:lstStyle>
            <a:lvl1pPr>
              <a:defRPr/>
            </a:lvl1pPr>
          </a:lstStyle>
          <a:p>
            <a:pPr>
              <a:defRPr/>
            </a:pPr>
            <a:endParaRPr lang="es-MX"/>
          </a:p>
        </p:txBody>
      </p:sp>
      <p:sp>
        <p:nvSpPr>
          <p:cNvPr id="5" name="Slide Number Placeholder 5"/>
          <p:cNvSpPr>
            <a:spLocks noGrp="1"/>
          </p:cNvSpPr>
          <p:nvPr>
            <p:ph type="sldNum" sz="quarter" idx="12"/>
          </p:nvPr>
        </p:nvSpPr>
        <p:spPr/>
        <p:txBody>
          <a:bodyPr/>
          <a:lstStyle>
            <a:lvl1pPr>
              <a:defRPr/>
            </a:lvl1pPr>
          </a:lstStyle>
          <a:p>
            <a:pPr>
              <a:defRPr/>
            </a:pPr>
            <a:fld id="{C453989A-8684-8045-8762-88826F38AAC8}" type="slidenum">
              <a:rPr lang="es-MX"/>
              <a:pPr>
                <a:defRPr/>
              </a:pPr>
              <a:t>‹Nº›</a:t>
            </a:fld>
            <a:endParaRPr lang="es-MX"/>
          </a:p>
        </p:txBody>
      </p:sp>
    </p:spTree>
    <p:extLst>
      <p:ext uri="{BB962C8B-B14F-4D97-AF65-F5344CB8AC3E}">
        <p14:creationId xmlns:p14="http://schemas.microsoft.com/office/powerpoint/2010/main" xmlns="" val="4111702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2AEED82-2D24-40B6-85CA-01E8911B12DD}" type="datetime1">
              <a:rPr lang="es-MX" smtClean="0"/>
              <a:pPr>
                <a:defRPr/>
              </a:pPr>
              <a:t>30/01/2020</a:t>
            </a:fld>
            <a:endParaRPr lang="es-MX"/>
          </a:p>
        </p:txBody>
      </p:sp>
      <p:sp>
        <p:nvSpPr>
          <p:cNvPr id="3" name="Footer Placeholder 4"/>
          <p:cNvSpPr>
            <a:spLocks noGrp="1"/>
          </p:cNvSpPr>
          <p:nvPr>
            <p:ph type="ftr" sz="quarter" idx="11"/>
          </p:nvPr>
        </p:nvSpPr>
        <p:spPr/>
        <p:txBody>
          <a:bodyPr/>
          <a:lstStyle>
            <a:lvl1pPr>
              <a:defRPr/>
            </a:lvl1pPr>
          </a:lstStyle>
          <a:p>
            <a:pPr>
              <a:defRPr/>
            </a:pPr>
            <a:endParaRPr lang="es-MX"/>
          </a:p>
        </p:txBody>
      </p:sp>
      <p:sp>
        <p:nvSpPr>
          <p:cNvPr id="4" name="Slide Number Placeholder 5"/>
          <p:cNvSpPr>
            <a:spLocks noGrp="1"/>
          </p:cNvSpPr>
          <p:nvPr>
            <p:ph type="sldNum" sz="quarter" idx="12"/>
          </p:nvPr>
        </p:nvSpPr>
        <p:spPr/>
        <p:txBody>
          <a:bodyPr/>
          <a:lstStyle>
            <a:lvl1pPr>
              <a:defRPr/>
            </a:lvl1pPr>
          </a:lstStyle>
          <a:p>
            <a:pPr>
              <a:defRPr/>
            </a:pPr>
            <a:fld id="{6B4B3734-4894-1E49-A11F-CB2BD1F1B397}" type="slidenum">
              <a:rPr lang="es-MX"/>
              <a:pPr>
                <a:defRPr/>
              </a:pPr>
              <a:t>‹Nº›</a:t>
            </a:fld>
            <a:endParaRPr lang="es-MX"/>
          </a:p>
        </p:txBody>
      </p:sp>
    </p:spTree>
    <p:extLst>
      <p:ext uri="{BB962C8B-B14F-4D97-AF65-F5344CB8AC3E}">
        <p14:creationId xmlns:p14="http://schemas.microsoft.com/office/powerpoint/2010/main" xmlns="" val="2110265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noAutofit/>
          </a:bodyPr>
          <a:lstStyle>
            <a:lvl1pPr>
              <a:defRPr sz="28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719610" y="342900"/>
            <a:ext cx="5055273" cy="405884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3"/>
          <p:cNvSpPr>
            <a:spLocks noGrp="1"/>
          </p:cNvSpPr>
          <p:nvPr>
            <p:ph type="dt" sz="half" idx="10"/>
          </p:nvPr>
        </p:nvSpPr>
        <p:spPr/>
        <p:txBody>
          <a:bodyPr/>
          <a:lstStyle>
            <a:lvl1pPr>
              <a:defRPr/>
            </a:lvl1pPr>
          </a:lstStyle>
          <a:p>
            <a:pPr>
              <a:defRPr/>
            </a:pPr>
            <a:fld id="{E9BAEC1C-0B84-43EC-A045-77F0BCDBAFD1}" type="datetime1">
              <a:rPr lang="es-MX" smtClean="0"/>
              <a:pPr>
                <a:defRPr/>
              </a:pPr>
              <a:t>30/01/2020</a:t>
            </a:fld>
            <a:endParaRPr lang="es-MX"/>
          </a:p>
        </p:txBody>
      </p:sp>
      <p:sp>
        <p:nvSpPr>
          <p:cNvPr id="6" name="Footer Placeholder 4"/>
          <p:cNvSpPr>
            <a:spLocks noGrp="1"/>
          </p:cNvSpPr>
          <p:nvPr>
            <p:ph type="ftr" sz="quarter" idx="11"/>
          </p:nvPr>
        </p:nvSpPr>
        <p:spPr/>
        <p:txBody>
          <a:bodyPr/>
          <a:lstStyle>
            <a:lvl1pPr>
              <a:defRPr/>
            </a:lvl1pPr>
          </a:lstStyle>
          <a:p>
            <a:pPr>
              <a:defRPr/>
            </a:pPr>
            <a:endParaRPr lang="es-MX"/>
          </a:p>
        </p:txBody>
      </p:sp>
      <p:sp>
        <p:nvSpPr>
          <p:cNvPr id="7" name="Slide Number Placeholder 5"/>
          <p:cNvSpPr>
            <a:spLocks noGrp="1"/>
          </p:cNvSpPr>
          <p:nvPr>
            <p:ph type="sldNum" sz="quarter" idx="12"/>
          </p:nvPr>
        </p:nvSpPr>
        <p:spPr/>
        <p:txBody>
          <a:bodyPr/>
          <a:lstStyle>
            <a:lvl1pPr>
              <a:defRPr/>
            </a:lvl1pPr>
          </a:lstStyle>
          <a:p>
            <a:pPr>
              <a:defRPr/>
            </a:pPr>
            <a:fld id="{50672535-AB9F-9946-A05F-661D60DD4058}" type="slidenum">
              <a:rPr lang="es-MX"/>
              <a:pPr>
                <a:defRPr/>
              </a:pPr>
              <a:t>‹Nº›</a:t>
            </a:fld>
            <a:endParaRPr lang="es-MX"/>
          </a:p>
        </p:txBody>
      </p:sp>
    </p:spTree>
    <p:extLst>
      <p:ext uri="{BB962C8B-B14F-4D97-AF65-F5344CB8AC3E}">
        <p14:creationId xmlns:p14="http://schemas.microsoft.com/office/powerpoint/2010/main" xmlns="" val="1139956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noAutofit/>
          </a:bodyPr>
          <a:lstStyle>
            <a:lvl1pPr>
              <a:defRPr sz="28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342900"/>
            <a:ext cx="4629150" cy="4052888"/>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ES" noProof="0"/>
              <a:t>Haga clic en el icono para agregar una imagen</a:t>
            </a:r>
            <a:endParaRPr lang="en-US" noProof="0"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3"/>
          <p:cNvSpPr>
            <a:spLocks noGrp="1"/>
          </p:cNvSpPr>
          <p:nvPr>
            <p:ph type="dt" sz="half" idx="10"/>
          </p:nvPr>
        </p:nvSpPr>
        <p:spPr/>
        <p:txBody>
          <a:bodyPr/>
          <a:lstStyle>
            <a:lvl1pPr>
              <a:defRPr/>
            </a:lvl1pPr>
          </a:lstStyle>
          <a:p>
            <a:pPr>
              <a:defRPr/>
            </a:pPr>
            <a:fld id="{85710BD7-E97E-4F76-83AE-6D58C21F182F}" type="datetime1">
              <a:rPr lang="es-MX" smtClean="0"/>
              <a:pPr>
                <a:defRPr/>
              </a:pPr>
              <a:t>30/01/2020</a:t>
            </a:fld>
            <a:endParaRPr lang="es-MX"/>
          </a:p>
        </p:txBody>
      </p:sp>
      <p:sp>
        <p:nvSpPr>
          <p:cNvPr id="6" name="Footer Placeholder 4"/>
          <p:cNvSpPr>
            <a:spLocks noGrp="1"/>
          </p:cNvSpPr>
          <p:nvPr>
            <p:ph type="ftr" sz="quarter" idx="11"/>
          </p:nvPr>
        </p:nvSpPr>
        <p:spPr/>
        <p:txBody>
          <a:bodyPr/>
          <a:lstStyle>
            <a:lvl1pPr>
              <a:defRPr/>
            </a:lvl1pPr>
          </a:lstStyle>
          <a:p>
            <a:pPr>
              <a:defRPr/>
            </a:pPr>
            <a:endParaRPr lang="es-MX"/>
          </a:p>
        </p:txBody>
      </p:sp>
      <p:sp>
        <p:nvSpPr>
          <p:cNvPr id="7" name="Slide Number Placeholder 5"/>
          <p:cNvSpPr>
            <a:spLocks noGrp="1"/>
          </p:cNvSpPr>
          <p:nvPr>
            <p:ph type="sldNum" sz="quarter" idx="12"/>
          </p:nvPr>
        </p:nvSpPr>
        <p:spPr/>
        <p:txBody>
          <a:bodyPr/>
          <a:lstStyle>
            <a:lvl1pPr>
              <a:defRPr/>
            </a:lvl1pPr>
          </a:lstStyle>
          <a:p>
            <a:pPr>
              <a:defRPr/>
            </a:pPr>
            <a:fld id="{FC93AC7B-DD8B-EB46-8363-7203F7D99A00}" type="slidenum">
              <a:rPr lang="es-MX"/>
              <a:pPr>
                <a:defRPr/>
              </a:pPr>
              <a:t>‹Nº›</a:t>
            </a:fld>
            <a:endParaRPr lang="es-MX"/>
          </a:p>
        </p:txBody>
      </p:sp>
    </p:spTree>
    <p:extLst>
      <p:ext uri="{BB962C8B-B14F-4D97-AF65-F5344CB8AC3E}">
        <p14:creationId xmlns:p14="http://schemas.microsoft.com/office/powerpoint/2010/main" xmlns="" val="2039083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34950" y="154781"/>
            <a:ext cx="8597900" cy="85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s-ES"/>
              <a:t>Haga clic para modificar el estilo de título del patrón</a:t>
            </a:r>
            <a:endParaRPr lang="en-US"/>
          </a:p>
        </p:txBody>
      </p:sp>
      <p:sp>
        <p:nvSpPr>
          <p:cNvPr id="1027" name="Text Placeholder 2"/>
          <p:cNvSpPr>
            <a:spLocks noGrp="1"/>
          </p:cNvSpPr>
          <p:nvPr>
            <p:ph type="body" idx="1"/>
          </p:nvPr>
        </p:nvSpPr>
        <p:spPr bwMode="auto">
          <a:xfrm>
            <a:off x="234950" y="1189435"/>
            <a:ext cx="8597900" cy="32027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628650" y="4872371"/>
            <a:ext cx="20574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E1D43DF6-2430-45E4-B150-470F519A899F}" type="datetime1">
              <a:rPr lang="es-MX" smtClean="0"/>
              <a:pPr>
                <a:defRPr/>
              </a:pPr>
              <a:t>30/01/2020</a:t>
            </a:fld>
            <a:endParaRPr lang="es-MX"/>
          </a:p>
        </p:txBody>
      </p:sp>
      <p:sp>
        <p:nvSpPr>
          <p:cNvPr id="5" name="Footer Placeholder 4"/>
          <p:cNvSpPr>
            <a:spLocks noGrp="1"/>
          </p:cNvSpPr>
          <p:nvPr>
            <p:ph type="ftr" sz="quarter" idx="3"/>
          </p:nvPr>
        </p:nvSpPr>
        <p:spPr>
          <a:xfrm>
            <a:off x="3028950" y="4872371"/>
            <a:ext cx="30861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s-MX"/>
          </a:p>
        </p:txBody>
      </p:sp>
      <p:sp>
        <p:nvSpPr>
          <p:cNvPr id="6" name="Slide Number Placeholder 5"/>
          <p:cNvSpPr>
            <a:spLocks noGrp="1"/>
          </p:cNvSpPr>
          <p:nvPr>
            <p:ph type="sldNum" sz="quarter" idx="4"/>
          </p:nvPr>
        </p:nvSpPr>
        <p:spPr>
          <a:xfrm>
            <a:off x="6457950" y="4872371"/>
            <a:ext cx="2057400" cy="273844"/>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F5205907-8597-CA4B-A6B2-B6C2B0A7B74C}" type="slidenum">
              <a:rPr lang="es-MX"/>
              <a:pPr>
                <a:defRPr/>
              </a:pPr>
              <a:t>‹Nº›</a:t>
            </a:fld>
            <a:endParaRPr lang="es-MX"/>
          </a:p>
        </p:txBody>
      </p:sp>
    </p:spTree>
  </p:cSld>
  <p:clrMap bg1="lt1" tx1="dk1" bg2="lt2" tx2="dk2" accent1="accent1" accent2="accent2" accent3="accent3" accent4="accent4" accent5="accent5" accent6="accent6" hlink="hlink" folHlink="folHlink"/>
  <p:sldLayoutIdLst>
    <p:sldLayoutId id="2147483683"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hf hdr="0" ftr="0" dt="0"/>
  <p:txStyles>
    <p:titleStyle>
      <a:lvl1pPr algn="l" rtl="0" eaLnBrk="1" fontAlgn="base" hangingPunct="1">
        <a:lnSpc>
          <a:spcPct val="90000"/>
        </a:lnSpc>
        <a:spcBef>
          <a:spcPct val="0"/>
        </a:spcBef>
        <a:spcAft>
          <a:spcPct val="0"/>
        </a:spcAft>
        <a:defRPr sz="3600" b="1" kern="1200">
          <a:solidFill>
            <a:srgbClr val="006DB6"/>
          </a:solidFill>
          <a:latin typeface="Avenir Black" panose="02000503020000020003" pitchFamily="2" charset="0"/>
          <a:ea typeface="ＭＳ Ｐゴシック" charset="0"/>
          <a:cs typeface="ＭＳ Ｐゴシック" charset="0"/>
        </a:defRPr>
      </a:lvl1pPr>
      <a:lvl2pPr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2pPr>
      <a:lvl3pPr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3pPr>
      <a:lvl4pPr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4pPr>
      <a:lvl5pPr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5pPr>
      <a:lvl6pPr marL="457200"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6pPr>
      <a:lvl7pPr marL="914400"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7pPr>
      <a:lvl8pPr marL="1371600"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8pPr>
      <a:lvl9pPr marL="1828800"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9pPr>
    </p:titleStyle>
    <p:bodyStyle>
      <a:lvl1pPr marL="228600" indent="-228600" algn="l" rtl="0" eaLnBrk="1" fontAlgn="base" hangingPunct="1">
        <a:lnSpc>
          <a:spcPct val="120000"/>
        </a:lnSpc>
        <a:spcBef>
          <a:spcPct val="0"/>
        </a:spcBef>
        <a:spcAft>
          <a:spcPts val="600"/>
        </a:spcAft>
        <a:buFont typeface="Arial" charset="0"/>
        <a:buChar char="•"/>
        <a:defRPr sz="2400" kern="1200">
          <a:solidFill>
            <a:schemeClr val="tx1"/>
          </a:solidFill>
          <a:latin typeface="Avenir Roman" panose="02000503020000020003" pitchFamily="2" charset="0"/>
          <a:ea typeface="ＭＳ Ｐゴシック" charset="0"/>
          <a:cs typeface="ＭＳ Ｐゴシック" charset="0"/>
        </a:defRPr>
      </a:lvl1pPr>
      <a:lvl2pPr marL="685800" indent="-228600" algn="l" rtl="0" eaLnBrk="1" fontAlgn="base" hangingPunct="1">
        <a:lnSpc>
          <a:spcPct val="120000"/>
        </a:lnSpc>
        <a:spcBef>
          <a:spcPct val="0"/>
        </a:spcBef>
        <a:spcAft>
          <a:spcPts val="600"/>
        </a:spcAft>
        <a:buFont typeface="Arial" charset="0"/>
        <a:buChar char="•"/>
        <a:defRPr sz="2000" kern="1200">
          <a:solidFill>
            <a:schemeClr val="tx1"/>
          </a:solidFill>
          <a:latin typeface="Avenir Roman" panose="02000503020000020003" pitchFamily="2" charset="0"/>
          <a:ea typeface="ＭＳ Ｐゴシック" charset="0"/>
          <a:cs typeface="+mn-cs"/>
        </a:defRPr>
      </a:lvl2pPr>
      <a:lvl3pPr marL="1143000" indent="-228600" algn="l" rtl="0" eaLnBrk="1" fontAlgn="base" hangingPunct="1">
        <a:lnSpc>
          <a:spcPct val="120000"/>
        </a:lnSpc>
        <a:spcBef>
          <a:spcPct val="0"/>
        </a:spcBef>
        <a:spcAft>
          <a:spcPts val="600"/>
        </a:spcAft>
        <a:buFont typeface="Arial" charset="0"/>
        <a:buChar char="•"/>
        <a:defRPr kern="1200">
          <a:solidFill>
            <a:schemeClr val="tx1"/>
          </a:solidFill>
          <a:latin typeface="Avenir Roman" panose="02000503020000020003" pitchFamily="2" charset="0"/>
          <a:ea typeface="ＭＳ Ｐゴシック" charset="0"/>
          <a:cs typeface="+mn-cs"/>
        </a:defRPr>
      </a:lvl3pPr>
      <a:lvl4pPr marL="1600200" indent="-228600" algn="l" rtl="0" eaLnBrk="1" fontAlgn="base" hangingPunct="1">
        <a:lnSpc>
          <a:spcPct val="120000"/>
        </a:lnSpc>
        <a:spcBef>
          <a:spcPct val="0"/>
        </a:spcBef>
        <a:spcAft>
          <a:spcPts val="600"/>
        </a:spcAft>
        <a:buFont typeface="Arial" charset="0"/>
        <a:buChar char="•"/>
        <a:defRPr sz="1600" kern="1200">
          <a:solidFill>
            <a:schemeClr val="tx1"/>
          </a:solidFill>
          <a:latin typeface="Avenir Roman" panose="02000503020000020003" pitchFamily="2" charset="0"/>
          <a:ea typeface="ＭＳ Ｐゴシック" charset="0"/>
          <a:cs typeface="+mn-cs"/>
        </a:defRPr>
      </a:lvl4pPr>
      <a:lvl5pPr marL="2057400" indent="-228600" algn="l" rtl="0" eaLnBrk="1" fontAlgn="base" hangingPunct="1">
        <a:lnSpc>
          <a:spcPct val="120000"/>
        </a:lnSpc>
        <a:spcBef>
          <a:spcPct val="0"/>
        </a:spcBef>
        <a:spcAft>
          <a:spcPts val="600"/>
        </a:spcAft>
        <a:buFont typeface="Arial" charset="0"/>
        <a:buChar char="•"/>
        <a:defRPr sz="1600" kern="1200">
          <a:solidFill>
            <a:schemeClr val="tx1"/>
          </a:solidFill>
          <a:latin typeface="Avenir Roman" panose="02000503020000020003" pitchFamily="2" charset="0"/>
          <a:ea typeface="ＭＳ Ｐゴシック"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ítulo 1"/>
          <p:cNvSpPr>
            <a:spLocks noGrp="1"/>
          </p:cNvSpPr>
          <p:nvPr>
            <p:ph type="ctrTitle"/>
          </p:nvPr>
        </p:nvSpPr>
        <p:spPr>
          <a:xfrm>
            <a:off x="3544327" y="883228"/>
            <a:ext cx="5525209" cy="1577471"/>
          </a:xfrm>
        </p:spPr>
        <p:txBody>
          <a:bodyPr/>
          <a:lstStyle/>
          <a:p>
            <a:pPr algn="just"/>
            <a:r>
              <a:rPr lang="es-MX" sz="3200" dirty="0">
                <a:latin typeface="Avenir Black" charset="0"/>
              </a:rPr>
              <a:t>“ </a:t>
            </a:r>
            <a:r>
              <a:rPr lang="es-MX" sz="3200" dirty="0"/>
              <a:t>Diseño e implementación de una estación meteorológica basada en tecnología IoT</a:t>
            </a:r>
            <a:r>
              <a:rPr lang="es-MX" sz="3200" dirty="0">
                <a:latin typeface="Avenir Black" charset="0"/>
              </a:rPr>
              <a:t>”</a:t>
            </a:r>
          </a:p>
        </p:txBody>
      </p:sp>
      <p:sp>
        <p:nvSpPr>
          <p:cNvPr id="3" name="Subtítulo 2"/>
          <p:cNvSpPr>
            <a:spLocks noGrp="1"/>
          </p:cNvSpPr>
          <p:nvPr>
            <p:ph type="subTitle" idx="1"/>
          </p:nvPr>
        </p:nvSpPr>
        <p:spPr>
          <a:xfrm>
            <a:off x="3988390" y="2718766"/>
            <a:ext cx="4637087" cy="1510576"/>
          </a:xfrm>
        </p:spPr>
        <p:txBody>
          <a:bodyPr rtlCol="0">
            <a:normAutofit fontScale="77500" lnSpcReduction="20000"/>
          </a:bodyPr>
          <a:lstStyle/>
          <a:p>
            <a:pPr algn="ctr" fontAlgn="auto">
              <a:spcBef>
                <a:spcPts val="0"/>
              </a:spcBef>
              <a:defRPr/>
            </a:pPr>
            <a:r>
              <a:rPr lang="es-MX" dirty="0">
                <a:ea typeface="+mn-ea"/>
                <a:cs typeface="+mn-cs"/>
              </a:rPr>
              <a:t>Autor: Alvaro Humberto Quiñonez Rodríguez</a:t>
            </a:r>
          </a:p>
          <a:p>
            <a:pPr algn="ctr" fontAlgn="auto">
              <a:spcBef>
                <a:spcPts val="0"/>
              </a:spcBef>
              <a:buFont typeface="Arial" panose="020B0604020202020204" pitchFamily="34" charset="0"/>
              <a:buNone/>
              <a:defRPr/>
            </a:pPr>
            <a:r>
              <a:rPr lang="es-MX" dirty="0">
                <a:ea typeface="+mn-ea"/>
                <a:cs typeface="+mn-cs"/>
              </a:rPr>
              <a:t>Título: Ingeniero en Mecatrónica</a:t>
            </a:r>
          </a:p>
          <a:p>
            <a:pPr algn="ctr" fontAlgn="auto">
              <a:spcBef>
                <a:spcPts val="0"/>
              </a:spcBef>
              <a:buFont typeface="Arial" panose="020B0604020202020204" pitchFamily="34" charset="0"/>
              <a:buNone/>
              <a:defRPr/>
            </a:pPr>
            <a:r>
              <a:rPr lang="es-MX" dirty="0">
                <a:ea typeface="+mn-ea"/>
                <a:cs typeface="+mn-cs"/>
              </a:rPr>
              <a:t>Asesor: Ian Mateo Sosa Tinoco</a:t>
            </a:r>
          </a:p>
          <a:p>
            <a:pPr algn="ctr" fontAlgn="auto">
              <a:spcBef>
                <a:spcPts val="0"/>
              </a:spcBef>
              <a:buFont typeface="Arial" panose="020B0604020202020204" pitchFamily="34" charset="0"/>
              <a:buNone/>
              <a:defRPr/>
            </a:pPr>
            <a:r>
              <a:rPr lang="es-MX" dirty="0">
                <a:ea typeface="+mn-ea"/>
                <a:cs typeface="+mn-cs"/>
              </a:rPr>
              <a:t>CD. OBREGÓN, SONORA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34950" y="0"/>
            <a:ext cx="8597900" cy="858441"/>
          </a:xfrm>
        </p:spPr>
        <p:txBody>
          <a:bodyPr/>
          <a:lstStyle/>
          <a:p>
            <a:r>
              <a:rPr lang="es-MX" dirty="0"/>
              <a:t>Desarrollo</a:t>
            </a:r>
          </a:p>
        </p:txBody>
      </p:sp>
      <p:sp>
        <p:nvSpPr>
          <p:cNvPr id="4" name="3 Marcador de número de diapositiva"/>
          <p:cNvSpPr>
            <a:spLocks noGrp="1"/>
          </p:cNvSpPr>
          <p:nvPr>
            <p:ph type="sldNum" sz="quarter" idx="12"/>
          </p:nvPr>
        </p:nvSpPr>
        <p:spPr>
          <a:xfrm>
            <a:off x="6628071" y="4598527"/>
            <a:ext cx="2057400" cy="273844"/>
          </a:xfrm>
        </p:spPr>
        <p:txBody>
          <a:bodyPr/>
          <a:lstStyle/>
          <a:p>
            <a:pPr>
              <a:defRPr/>
            </a:pPr>
            <a:fld id="{70B9BB5B-83A2-3C41-B4E1-89829069F83C}" type="slidenum">
              <a:rPr lang="es-MX" sz="1600" b="1" smtClean="0">
                <a:solidFill>
                  <a:schemeClr val="bg1"/>
                </a:solidFill>
              </a:rPr>
              <a:pPr>
                <a:defRPr/>
              </a:pPr>
              <a:t>10</a:t>
            </a:fld>
            <a:endParaRPr lang="es-MX" sz="1600" b="1" dirty="0">
              <a:solidFill>
                <a:schemeClr val="bg1"/>
              </a:solidFill>
            </a:endParaRPr>
          </a:p>
        </p:txBody>
      </p:sp>
      <p:pic>
        <p:nvPicPr>
          <p:cNvPr id="5" name="4 Imagen"/>
          <p:cNvPicPr/>
          <p:nvPr/>
        </p:nvPicPr>
        <p:blipFill>
          <a:blip r:embed="rId3"/>
          <a:stretch>
            <a:fillRect/>
          </a:stretch>
        </p:blipFill>
        <p:spPr>
          <a:xfrm>
            <a:off x="295194" y="1188970"/>
            <a:ext cx="2028849" cy="1192296"/>
          </a:xfrm>
          <a:prstGeom prst="rect">
            <a:avLst/>
          </a:prstGeom>
        </p:spPr>
      </p:pic>
      <p:pic>
        <p:nvPicPr>
          <p:cNvPr id="6" name="5 Imagen" descr="Resultado de imagen para bmp180"/>
          <p:cNvPicPr/>
          <p:nvPr/>
        </p:nvPicPr>
        <p:blipFill rotWithShape="1">
          <a:blip r:embed="rId4" cstate="print">
            <a:extLst>
              <a:ext uri="{28A0092B-C50C-407E-A947-70E740481C1C}">
                <a14:useLocalDpi xmlns:a14="http://schemas.microsoft.com/office/drawing/2010/main" xmlns="" val="0"/>
              </a:ext>
            </a:extLst>
          </a:blip>
          <a:srcRect l="19964" t="7545" r="18983" b="6852"/>
          <a:stretch/>
        </p:blipFill>
        <p:spPr bwMode="auto">
          <a:xfrm>
            <a:off x="772103" y="2689043"/>
            <a:ext cx="1066322" cy="1265588"/>
          </a:xfrm>
          <a:prstGeom prst="rect">
            <a:avLst/>
          </a:prstGeom>
          <a:noFill/>
          <a:ln>
            <a:noFill/>
          </a:ln>
          <a:extLst>
            <a:ext uri="{53640926-AAD7-44D8-BBD7-CCE9431645EC}">
              <a14:shadowObscured xmlns:a14="http://schemas.microsoft.com/office/drawing/2010/main" xmlns=""/>
            </a:ext>
          </a:extLst>
        </p:spPr>
      </p:pic>
      <p:pic>
        <p:nvPicPr>
          <p:cNvPr id="7" name="6 Imagen" descr="Resultado de imagen para gp2y1010au0f"/>
          <p:cNvPicPr/>
          <p:nvPr/>
        </p:nvPicPr>
        <p:blipFill rotWithShape="1">
          <a:blip r:embed="rId5" cstate="print">
            <a:extLst>
              <a:ext uri="{28A0092B-C50C-407E-A947-70E740481C1C}">
                <a14:useLocalDpi xmlns:a14="http://schemas.microsoft.com/office/drawing/2010/main" xmlns="" val="0"/>
              </a:ext>
            </a:extLst>
          </a:blip>
          <a:srcRect l="12499" t="20762" r="13137" b="21610"/>
          <a:stretch/>
        </p:blipFill>
        <p:spPr bwMode="auto">
          <a:xfrm>
            <a:off x="3343727" y="858441"/>
            <a:ext cx="1882792" cy="1192296"/>
          </a:xfrm>
          <a:prstGeom prst="rect">
            <a:avLst/>
          </a:prstGeom>
          <a:noFill/>
          <a:ln>
            <a:noFill/>
          </a:ln>
          <a:extLst>
            <a:ext uri="{53640926-AAD7-44D8-BBD7-CCE9431645EC}">
              <a14:shadowObscured xmlns:a14="http://schemas.microsoft.com/office/drawing/2010/main" xmlns=""/>
            </a:ext>
          </a:extLst>
        </p:spPr>
      </p:pic>
      <p:pic>
        <p:nvPicPr>
          <p:cNvPr id="8" name="7 Imagen" descr="Resultado de imagen para Lj12a3-4-z/bx"/>
          <p:cNvPicPr/>
          <p:nvPr/>
        </p:nvPicPr>
        <p:blipFill rotWithShape="1">
          <a:blip r:embed="rId6" cstate="print">
            <a:extLst>
              <a:ext uri="{28A0092B-C50C-407E-A947-70E740481C1C}">
                <a14:useLocalDpi xmlns:a14="http://schemas.microsoft.com/office/drawing/2010/main" xmlns="" val="0"/>
              </a:ext>
            </a:extLst>
          </a:blip>
          <a:srcRect l="2744" t="18952" r="3242" b="22195"/>
          <a:stretch/>
        </p:blipFill>
        <p:spPr bwMode="auto">
          <a:xfrm>
            <a:off x="3343727" y="2539832"/>
            <a:ext cx="1888089" cy="1202857"/>
          </a:xfrm>
          <a:prstGeom prst="rect">
            <a:avLst/>
          </a:prstGeom>
          <a:noFill/>
          <a:ln>
            <a:noFill/>
          </a:ln>
          <a:extLst>
            <a:ext uri="{53640926-AAD7-44D8-BBD7-CCE9431645EC}">
              <a14:shadowObscured xmlns:a14="http://schemas.microsoft.com/office/drawing/2010/main" xmlns=""/>
            </a:ext>
          </a:extLst>
        </p:spPr>
      </p:pic>
      <p:sp>
        <p:nvSpPr>
          <p:cNvPr id="10" name="1 Título"/>
          <p:cNvSpPr txBox="1">
            <a:spLocks/>
          </p:cNvSpPr>
          <p:nvPr/>
        </p:nvSpPr>
        <p:spPr bwMode="auto">
          <a:xfrm>
            <a:off x="234949" y="527912"/>
            <a:ext cx="3326397" cy="6610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3600" b="1" kern="1200">
                <a:solidFill>
                  <a:srgbClr val="006DB6"/>
                </a:solidFill>
                <a:latin typeface="Avenir Black" panose="02000503020000020003" pitchFamily="2" charset="0"/>
                <a:ea typeface="ＭＳ Ｐゴシック" charset="0"/>
                <a:cs typeface="ＭＳ Ｐゴシック" charset="0"/>
              </a:defRPr>
            </a:lvl1pPr>
            <a:lvl2pPr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2pPr>
            <a:lvl3pPr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3pPr>
            <a:lvl4pPr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4pPr>
            <a:lvl5pPr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5pPr>
            <a:lvl6pPr marL="457200"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6pPr>
            <a:lvl7pPr marL="914400"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7pPr>
            <a:lvl8pPr marL="1371600"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8pPr>
            <a:lvl9pPr marL="1828800"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9pPr>
          </a:lstStyle>
          <a:p>
            <a:r>
              <a:rPr lang="es-MX" sz="1800" dirty="0"/>
              <a:t>Selección de equipo</a:t>
            </a:r>
          </a:p>
        </p:txBody>
      </p:sp>
      <p:sp>
        <p:nvSpPr>
          <p:cNvPr id="11" name="10 CuadroTexto"/>
          <p:cNvSpPr txBox="1"/>
          <p:nvPr/>
        </p:nvSpPr>
        <p:spPr>
          <a:xfrm>
            <a:off x="234949" y="2381266"/>
            <a:ext cx="2435191" cy="307777"/>
          </a:xfrm>
          <a:prstGeom prst="rect">
            <a:avLst/>
          </a:prstGeom>
          <a:noFill/>
        </p:spPr>
        <p:txBody>
          <a:bodyPr wrap="square" rtlCol="0">
            <a:spAutoFit/>
          </a:bodyPr>
          <a:lstStyle/>
          <a:p>
            <a:pPr algn="ctr"/>
            <a:r>
              <a:rPr lang="es-MX" sz="1400" dirty="0" smtClean="0">
                <a:latin typeface="Arial Narrow" pitchFamily="34" charset="0"/>
              </a:rPr>
              <a:t>Figura 5: Sensor SHT11 </a:t>
            </a:r>
            <a:endParaRPr lang="es-MX" sz="1400" dirty="0">
              <a:latin typeface="Arial Narrow" pitchFamily="34" charset="0"/>
            </a:endParaRPr>
          </a:p>
        </p:txBody>
      </p:sp>
      <p:sp>
        <p:nvSpPr>
          <p:cNvPr id="12" name="11 CuadroTexto"/>
          <p:cNvSpPr txBox="1"/>
          <p:nvPr/>
        </p:nvSpPr>
        <p:spPr>
          <a:xfrm>
            <a:off x="295194" y="4012312"/>
            <a:ext cx="2435191" cy="307777"/>
          </a:xfrm>
          <a:prstGeom prst="rect">
            <a:avLst/>
          </a:prstGeom>
          <a:noFill/>
        </p:spPr>
        <p:txBody>
          <a:bodyPr wrap="square" rtlCol="0">
            <a:spAutoFit/>
          </a:bodyPr>
          <a:lstStyle/>
          <a:p>
            <a:pPr algn="ctr"/>
            <a:r>
              <a:rPr lang="es-MX" sz="1400" dirty="0" smtClean="0">
                <a:latin typeface="Arial Narrow" pitchFamily="34" charset="0"/>
              </a:rPr>
              <a:t>Figura 6: Sensor BMP180</a:t>
            </a:r>
            <a:endParaRPr lang="es-MX" sz="1400" dirty="0">
              <a:latin typeface="Arial Narrow" pitchFamily="34" charset="0"/>
            </a:endParaRPr>
          </a:p>
        </p:txBody>
      </p:sp>
      <p:sp>
        <p:nvSpPr>
          <p:cNvPr id="13" name="12 CuadroTexto"/>
          <p:cNvSpPr txBox="1"/>
          <p:nvPr/>
        </p:nvSpPr>
        <p:spPr>
          <a:xfrm>
            <a:off x="3023222" y="2050737"/>
            <a:ext cx="2435191" cy="307777"/>
          </a:xfrm>
          <a:prstGeom prst="rect">
            <a:avLst/>
          </a:prstGeom>
          <a:noFill/>
        </p:spPr>
        <p:txBody>
          <a:bodyPr wrap="square" rtlCol="0">
            <a:spAutoFit/>
          </a:bodyPr>
          <a:lstStyle/>
          <a:p>
            <a:pPr algn="ctr"/>
            <a:r>
              <a:rPr lang="es-MX" sz="1400" dirty="0" smtClean="0">
                <a:latin typeface="Arial Narrow" pitchFamily="34" charset="0"/>
              </a:rPr>
              <a:t>Figura 7: Sensor GP2Y1010AU0F</a:t>
            </a:r>
            <a:endParaRPr lang="es-MX" sz="1400" dirty="0">
              <a:latin typeface="Arial Narrow" pitchFamily="34" charset="0"/>
            </a:endParaRPr>
          </a:p>
        </p:txBody>
      </p:sp>
      <p:sp>
        <p:nvSpPr>
          <p:cNvPr id="14" name="13 CuadroTexto"/>
          <p:cNvSpPr txBox="1"/>
          <p:nvPr/>
        </p:nvSpPr>
        <p:spPr>
          <a:xfrm>
            <a:off x="3023222" y="3858423"/>
            <a:ext cx="2435191" cy="523220"/>
          </a:xfrm>
          <a:prstGeom prst="rect">
            <a:avLst/>
          </a:prstGeom>
          <a:noFill/>
        </p:spPr>
        <p:txBody>
          <a:bodyPr wrap="square" rtlCol="0">
            <a:spAutoFit/>
          </a:bodyPr>
          <a:lstStyle/>
          <a:p>
            <a:pPr algn="ctr"/>
            <a:r>
              <a:rPr lang="es-MX" sz="1400" dirty="0" smtClean="0">
                <a:latin typeface="Arial Narrow" pitchFamily="34" charset="0"/>
              </a:rPr>
              <a:t>Figura 8: </a:t>
            </a:r>
            <a:r>
              <a:rPr lang="es-MX" sz="1400" dirty="0" smtClean="0">
                <a:latin typeface="Arial Narrow" pitchFamily="34" charset="0"/>
              </a:rPr>
              <a:t>Sensor inductivo LJ12A3-4-Z/BX</a:t>
            </a:r>
            <a:endParaRPr lang="es-MX" sz="1400" dirty="0">
              <a:latin typeface="Arial Narrow" pitchFamily="34" charset="0"/>
            </a:endParaRPr>
          </a:p>
        </p:txBody>
      </p:sp>
      <p:pic>
        <p:nvPicPr>
          <p:cNvPr id="15" name="14 Imagen" descr="Resultado de imagen para Sparkfun sen-08942&quot;"/>
          <p:cNvPicPr/>
          <p:nvPr/>
        </p:nvPicPr>
        <p:blipFill rotWithShape="1">
          <a:blip r:embed="rId7"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l="38209" t="13679" r="37506" b="13677"/>
          <a:stretch/>
        </p:blipFill>
        <p:spPr bwMode="auto">
          <a:xfrm>
            <a:off x="6628071" y="858441"/>
            <a:ext cx="1573929" cy="2983711"/>
          </a:xfrm>
          <a:prstGeom prst="rect">
            <a:avLst/>
          </a:prstGeom>
          <a:noFill/>
          <a:ln>
            <a:noFill/>
          </a:ln>
          <a:extLst>
            <a:ext uri="{53640926-AAD7-44D8-BBD7-CCE9431645EC}">
              <a14:shadowObscured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a:ext>
          </a:extLst>
        </p:spPr>
      </p:pic>
      <p:sp>
        <p:nvSpPr>
          <p:cNvPr id="16" name="15 CuadroTexto"/>
          <p:cNvSpPr txBox="1"/>
          <p:nvPr/>
        </p:nvSpPr>
        <p:spPr>
          <a:xfrm>
            <a:off x="6101702" y="3796869"/>
            <a:ext cx="2435191" cy="307777"/>
          </a:xfrm>
          <a:prstGeom prst="rect">
            <a:avLst/>
          </a:prstGeom>
          <a:noFill/>
        </p:spPr>
        <p:txBody>
          <a:bodyPr wrap="square" rtlCol="0">
            <a:spAutoFit/>
          </a:bodyPr>
          <a:lstStyle/>
          <a:p>
            <a:pPr algn="ctr"/>
            <a:r>
              <a:rPr lang="es-MX" sz="1400" dirty="0" smtClean="0">
                <a:latin typeface="Arial Narrow" pitchFamily="34" charset="0"/>
              </a:rPr>
              <a:t>Figura 9: Kit SEN-08942</a:t>
            </a:r>
            <a:endParaRPr lang="es-MX" sz="1400" dirty="0">
              <a:latin typeface="Arial Narrow" pitchFamily="34" charset="0"/>
            </a:endParaRPr>
          </a:p>
        </p:txBody>
      </p:sp>
    </p:spTree>
    <p:extLst>
      <p:ext uri="{BB962C8B-B14F-4D97-AF65-F5344CB8AC3E}">
        <p14:creationId xmlns:p14="http://schemas.microsoft.com/office/powerpoint/2010/main" xmlns="" val="757614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Desarrollo</a:t>
            </a:r>
            <a:endParaRPr lang="es-MX" dirty="0"/>
          </a:p>
        </p:txBody>
      </p:sp>
      <p:sp>
        <p:nvSpPr>
          <p:cNvPr id="4" name="3 Marcador de número de diapositiva"/>
          <p:cNvSpPr>
            <a:spLocks noGrp="1"/>
          </p:cNvSpPr>
          <p:nvPr>
            <p:ph type="sldNum" sz="quarter" idx="12"/>
          </p:nvPr>
        </p:nvSpPr>
        <p:spPr>
          <a:xfrm>
            <a:off x="6638704" y="4598527"/>
            <a:ext cx="2057400" cy="273844"/>
          </a:xfrm>
        </p:spPr>
        <p:txBody>
          <a:bodyPr/>
          <a:lstStyle/>
          <a:p>
            <a:pPr>
              <a:defRPr/>
            </a:pPr>
            <a:fld id="{70B9BB5B-83A2-3C41-B4E1-89829069F83C}" type="slidenum">
              <a:rPr lang="es-MX" sz="1600" b="1" smtClean="0">
                <a:solidFill>
                  <a:schemeClr val="bg1"/>
                </a:solidFill>
              </a:rPr>
              <a:pPr>
                <a:defRPr/>
              </a:pPr>
              <a:t>11</a:t>
            </a:fld>
            <a:endParaRPr lang="es-MX" sz="1600" b="1" dirty="0">
              <a:solidFill>
                <a:schemeClr val="bg1"/>
              </a:solidFill>
            </a:endParaRPr>
          </a:p>
        </p:txBody>
      </p:sp>
      <p:pic>
        <p:nvPicPr>
          <p:cNvPr id="5" name="Picture 61" descr="C:\Users\ah_qu\Pictures\piezas.png"/>
          <p:cNvPicPr/>
          <p:nvPr/>
        </p:nvPicPr>
        <p:blipFill rotWithShape="1">
          <a:blip r:embed="rId2" cstate="print">
            <a:extLst>
              <a:ext uri="{28A0092B-C50C-407E-A947-70E740481C1C}">
                <a14:useLocalDpi xmlns:a14="http://schemas.microsoft.com/office/drawing/2010/main" xmlns="" val="0"/>
              </a:ext>
            </a:extLst>
          </a:blip>
          <a:srcRect l="9390" t="45024" r="54590"/>
          <a:stretch/>
        </p:blipFill>
        <p:spPr bwMode="auto">
          <a:xfrm>
            <a:off x="746695" y="839968"/>
            <a:ext cx="2259965" cy="2472055"/>
          </a:xfrm>
          <a:prstGeom prst="rect">
            <a:avLst/>
          </a:prstGeom>
          <a:noFill/>
          <a:ln>
            <a:noFill/>
          </a:ln>
          <a:extLst>
            <a:ext uri="{53640926-AAD7-44D8-BBD7-CCE9431645EC}">
              <a14:shadowObscured xmlns:a14="http://schemas.microsoft.com/office/drawing/2010/main" xmlns=""/>
            </a:ext>
          </a:extLst>
        </p:spPr>
      </p:pic>
      <p:pic>
        <p:nvPicPr>
          <p:cNvPr id="6" name="5 Imagen" descr="C:\Users\ah_qu\Downloads\IMG_20191204_142432.jpg"/>
          <p:cNvPicPr/>
          <p:nvPr/>
        </p:nvPicPr>
        <p:blipFill rotWithShape="1">
          <a:blip r:embed="rId3" cstate="print">
            <a:extLst>
              <a:ext uri="{28A0092B-C50C-407E-A947-70E740481C1C}">
                <a14:useLocalDpi xmlns:a14="http://schemas.microsoft.com/office/drawing/2010/main" xmlns="" val="0"/>
              </a:ext>
            </a:extLst>
          </a:blip>
          <a:srcRect t="7018" b="33435"/>
          <a:stretch/>
        </p:blipFill>
        <p:spPr bwMode="auto">
          <a:xfrm>
            <a:off x="3006660" y="839968"/>
            <a:ext cx="2804795" cy="1392814"/>
          </a:xfrm>
          <a:prstGeom prst="rect">
            <a:avLst/>
          </a:prstGeom>
          <a:noFill/>
          <a:ln>
            <a:noFill/>
          </a:ln>
          <a:extLst>
            <a:ext uri="{53640926-AAD7-44D8-BBD7-CCE9431645EC}">
              <a14:shadowObscured xmlns:a14="http://schemas.microsoft.com/office/drawing/2010/main" xmlns=""/>
            </a:ext>
          </a:extLst>
        </p:spPr>
      </p:pic>
      <p:pic>
        <p:nvPicPr>
          <p:cNvPr id="8" name="7 Imagen" descr="C:\Users\ah_qu\Desktop\RED DE ESTACIONES METEREOLOGICAS\ARTICULOS\pluv1.png"/>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006660" y="2261938"/>
            <a:ext cx="4375917" cy="1814855"/>
          </a:xfrm>
          <a:prstGeom prst="rect">
            <a:avLst/>
          </a:prstGeom>
          <a:noFill/>
          <a:ln>
            <a:noFill/>
          </a:ln>
        </p:spPr>
      </p:pic>
      <p:sp>
        <p:nvSpPr>
          <p:cNvPr id="7" name="6 CuadroTexto"/>
          <p:cNvSpPr txBox="1"/>
          <p:nvPr/>
        </p:nvSpPr>
        <p:spPr>
          <a:xfrm>
            <a:off x="3006660" y="4183000"/>
            <a:ext cx="2435191" cy="307777"/>
          </a:xfrm>
          <a:prstGeom prst="rect">
            <a:avLst/>
          </a:prstGeom>
          <a:noFill/>
        </p:spPr>
        <p:txBody>
          <a:bodyPr wrap="square" rtlCol="0">
            <a:spAutoFit/>
          </a:bodyPr>
          <a:lstStyle/>
          <a:p>
            <a:pPr algn="ctr"/>
            <a:r>
              <a:rPr lang="es-MX" sz="1400" dirty="0" smtClean="0">
                <a:latin typeface="Arial Narrow" pitchFamily="34" charset="0"/>
              </a:rPr>
              <a:t>Figura 10: Adecuación del equipo</a:t>
            </a:r>
            <a:endParaRPr lang="es-MX" sz="1400" dirty="0">
              <a:latin typeface="Arial Narrow" pitchFamily="34" charset="0"/>
            </a:endParaRPr>
          </a:p>
        </p:txBody>
      </p:sp>
      <p:pic>
        <p:nvPicPr>
          <p:cNvPr id="9" name="8 Imagen"/>
          <p:cNvPicPr/>
          <p:nvPr/>
        </p:nvPicPr>
        <p:blipFill>
          <a:blip r:embed="rId5" cstate="print"/>
          <a:stretch>
            <a:fillRect/>
          </a:stretch>
        </p:blipFill>
        <p:spPr>
          <a:xfrm>
            <a:off x="746695" y="3312023"/>
            <a:ext cx="2210938" cy="870977"/>
          </a:xfrm>
          <a:prstGeom prst="rect">
            <a:avLst/>
          </a:prstGeom>
        </p:spPr>
      </p:pic>
    </p:spTree>
    <p:extLst>
      <p:ext uri="{BB962C8B-B14F-4D97-AF65-F5344CB8AC3E}">
        <p14:creationId xmlns:p14="http://schemas.microsoft.com/office/powerpoint/2010/main" xmlns="" val="1666383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34950" y="0"/>
            <a:ext cx="8597900" cy="858441"/>
          </a:xfrm>
        </p:spPr>
        <p:txBody>
          <a:bodyPr/>
          <a:lstStyle/>
          <a:p>
            <a:r>
              <a:rPr lang="es-MX" dirty="0"/>
              <a:t>Desarrollo</a:t>
            </a:r>
          </a:p>
        </p:txBody>
      </p:sp>
      <p:sp>
        <p:nvSpPr>
          <p:cNvPr id="4" name="3 Marcador de número de diapositiva"/>
          <p:cNvSpPr>
            <a:spLocks noGrp="1"/>
          </p:cNvSpPr>
          <p:nvPr>
            <p:ph type="sldNum" sz="quarter" idx="12"/>
          </p:nvPr>
        </p:nvSpPr>
        <p:spPr>
          <a:xfrm>
            <a:off x="6628071" y="4598527"/>
            <a:ext cx="2057400" cy="273844"/>
          </a:xfrm>
        </p:spPr>
        <p:txBody>
          <a:bodyPr/>
          <a:lstStyle/>
          <a:p>
            <a:pPr>
              <a:defRPr/>
            </a:pPr>
            <a:fld id="{70B9BB5B-83A2-3C41-B4E1-89829069F83C}" type="slidenum">
              <a:rPr lang="es-MX" sz="1600" b="1" smtClean="0">
                <a:solidFill>
                  <a:schemeClr val="bg1"/>
                </a:solidFill>
              </a:rPr>
              <a:pPr>
                <a:defRPr/>
              </a:pPr>
              <a:t>12</a:t>
            </a:fld>
            <a:endParaRPr lang="es-MX" sz="1600" b="1" dirty="0">
              <a:solidFill>
                <a:schemeClr val="bg1"/>
              </a:solidFill>
            </a:endParaRPr>
          </a:p>
        </p:txBody>
      </p:sp>
      <p:sp>
        <p:nvSpPr>
          <p:cNvPr id="10" name="1 Título"/>
          <p:cNvSpPr txBox="1">
            <a:spLocks/>
          </p:cNvSpPr>
          <p:nvPr/>
        </p:nvSpPr>
        <p:spPr bwMode="auto">
          <a:xfrm>
            <a:off x="234949" y="527912"/>
            <a:ext cx="4847190" cy="6610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3600" b="1" kern="1200">
                <a:solidFill>
                  <a:srgbClr val="006DB6"/>
                </a:solidFill>
                <a:latin typeface="Avenir Black" panose="02000503020000020003" pitchFamily="2" charset="0"/>
                <a:ea typeface="ＭＳ Ｐゴシック" charset="0"/>
                <a:cs typeface="ＭＳ Ｐゴシック" charset="0"/>
              </a:defRPr>
            </a:lvl1pPr>
            <a:lvl2pPr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2pPr>
            <a:lvl3pPr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3pPr>
            <a:lvl4pPr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4pPr>
            <a:lvl5pPr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5pPr>
            <a:lvl6pPr marL="457200"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6pPr>
            <a:lvl7pPr marL="914400"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7pPr>
            <a:lvl8pPr marL="1371600"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8pPr>
            <a:lvl9pPr marL="1828800"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9pPr>
          </a:lstStyle>
          <a:p>
            <a:r>
              <a:rPr lang="es-MX" sz="1800" dirty="0"/>
              <a:t>Selección de </a:t>
            </a:r>
            <a:r>
              <a:rPr lang="es-MX" sz="1800" dirty="0" smtClean="0"/>
              <a:t>plataforma de desarrollo</a:t>
            </a:r>
            <a:endParaRPr lang="es-MX" sz="1800" dirty="0"/>
          </a:p>
        </p:txBody>
      </p:sp>
      <p:sp>
        <p:nvSpPr>
          <p:cNvPr id="11" name="10 CuadroTexto"/>
          <p:cNvSpPr txBox="1"/>
          <p:nvPr/>
        </p:nvSpPr>
        <p:spPr>
          <a:xfrm>
            <a:off x="716212" y="3523078"/>
            <a:ext cx="2435191" cy="307777"/>
          </a:xfrm>
          <a:prstGeom prst="rect">
            <a:avLst/>
          </a:prstGeom>
          <a:noFill/>
        </p:spPr>
        <p:txBody>
          <a:bodyPr wrap="square" rtlCol="0">
            <a:spAutoFit/>
          </a:bodyPr>
          <a:lstStyle/>
          <a:p>
            <a:pPr algn="ctr"/>
            <a:r>
              <a:rPr lang="es-MX" sz="1400" dirty="0" smtClean="0">
                <a:latin typeface="Arial Narrow" pitchFamily="34" charset="0"/>
              </a:rPr>
              <a:t>Figura 11: </a:t>
            </a:r>
            <a:r>
              <a:rPr lang="es-MX" sz="1400" dirty="0" err="1" smtClean="0">
                <a:latin typeface="Arial Narrow" pitchFamily="34" charset="0"/>
              </a:rPr>
              <a:t>NodeMCU</a:t>
            </a:r>
            <a:r>
              <a:rPr lang="es-MX" sz="1400" dirty="0" smtClean="0">
                <a:latin typeface="Arial Narrow" pitchFamily="34" charset="0"/>
              </a:rPr>
              <a:t> ESP8266</a:t>
            </a:r>
            <a:endParaRPr lang="es-MX" sz="1400" dirty="0">
              <a:latin typeface="Arial Narrow" pitchFamily="34" charset="0"/>
            </a:endParaRPr>
          </a:p>
        </p:txBody>
      </p:sp>
      <p:sp>
        <p:nvSpPr>
          <p:cNvPr id="12" name="11 CuadroTexto"/>
          <p:cNvSpPr txBox="1"/>
          <p:nvPr/>
        </p:nvSpPr>
        <p:spPr>
          <a:xfrm>
            <a:off x="5410475" y="3369189"/>
            <a:ext cx="2435191" cy="307777"/>
          </a:xfrm>
          <a:prstGeom prst="rect">
            <a:avLst/>
          </a:prstGeom>
          <a:noFill/>
        </p:spPr>
        <p:txBody>
          <a:bodyPr wrap="square" rtlCol="0">
            <a:spAutoFit/>
          </a:bodyPr>
          <a:lstStyle/>
          <a:p>
            <a:pPr algn="ctr"/>
            <a:r>
              <a:rPr lang="es-MX" sz="1400" dirty="0" smtClean="0">
                <a:latin typeface="Arial Narrow" pitchFamily="34" charset="0"/>
              </a:rPr>
              <a:t>Figura 12: </a:t>
            </a:r>
            <a:r>
              <a:rPr lang="es-MX" sz="1400" dirty="0" err="1" smtClean="0">
                <a:latin typeface="Arial Narrow" pitchFamily="34" charset="0"/>
              </a:rPr>
              <a:t>Raspberry</a:t>
            </a:r>
            <a:r>
              <a:rPr lang="es-MX" sz="1400" dirty="0" smtClean="0">
                <a:latin typeface="Arial Narrow" pitchFamily="34" charset="0"/>
              </a:rPr>
              <a:t> Pi 3B+</a:t>
            </a:r>
            <a:endParaRPr lang="es-MX" sz="1400" dirty="0">
              <a:latin typeface="Arial Narrow" pitchFamily="34" charset="0"/>
            </a:endParaRPr>
          </a:p>
        </p:txBody>
      </p:sp>
      <p:pic>
        <p:nvPicPr>
          <p:cNvPr id="17" name="16 Imagen" descr="Resultado de imagen para esp8266"/>
          <p:cNvPicPr/>
          <p:nvPr/>
        </p:nvPicPr>
        <p:blipFill rotWithShape="1">
          <a:blip r:embed="rId3"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t="17317" b="20204"/>
          <a:stretch/>
        </p:blipFill>
        <p:spPr bwMode="auto">
          <a:xfrm>
            <a:off x="716212" y="1630264"/>
            <a:ext cx="2627489" cy="1738578"/>
          </a:xfrm>
          <a:prstGeom prst="rect">
            <a:avLst/>
          </a:prstGeom>
          <a:noFill/>
          <a:ln>
            <a:noFill/>
          </a:ln>
          <a:extLst>
            <a:ext uri="{53640926-AAD7-44D8-BBD7-CCE9431645EC}">
              <a14:shadowObscured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a:ext>
          </a:extLst>
        </p:spPr>
      </p:pic>
      <p:pic>
        <p:nvPicPr>
          <p:cNvPr id="18" name="17 Imagen" descr="Resultado de imagen para raspberry pi 3b&quot;"/>
          <p:cNvPicPr/>
          <p:nvPr/>
        </p:nvPicPr>
        <p:blipFill rotWithShape="1">
          <a:blip r:embed="rId4"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t="4918" b="5453"/>
          <a:stretch/>
        </p:blipFill>
        <p:spPr bwMode="auto">
          <a:xfrm>
            <a:off x="5038107" y="1538989"/>
            <a:ext cx="3179928" cy="1829853"/>
          </a:xfrm>
          <a:prstGeom prst="rect">
            <a:avLst/>
          </a:prstGeom>
          <a:noFill/>
          <a:ln>
            <a:noFill/>
          </a:ln>
          <a:extLst>
            <a:ext uri="{53640926-AAD7-44D8-BBD7-CCE9431645EC}">
              <a14:shadowObscured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a:ext>
          </a:extLst>
        </p:spPr>
      </p:pic>
    </p:spTree>
    <p:extLst>
      <p:ext uri="{BB962C8B-B14F-4D97-AF65-F5344CB8AC3E}">
        <p14:creationId xmlns:p14="http://schemas.microsoft.com/office/powerpoint/2010/main" xmlns="" val="757614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sz="3200" dirty="0" smtClean="0"/>
              <a:t>Desarrollo</a:t>
            </a:r>
            <a:endParaRPr lang="es-MX" sz="3200" dirty="0"/>
          </a:p>
        </p:txBody>
      </p:sp>
      <p:sp>
        <p:nvSpPr>
          <p:cNvPr id="4" name="3 Marcador de número de diapositiva"/>
          <p:cNvSpPr>
            <a:spLocks noGrp="1"/>
          </p:cNvSpPr>
          <p:nvPr>
            <p:ph type="sldNum" sz="quarter" idx="12"/>
          </p:nvPr>
        </p:nvSpPr>
        <p:spPr>
          <a:xfrm>
            <a:off x="6775450" y="4609160"/>
            <a:ext cx="2057400" cy="273844"/>
          </a:xfrm>
        </p:spPr>
        <p:txBody>
          <a:bodyPr/>
          <a:lstStyle/>
          <a:p>
            <a:pPr>
              <a:defRPr/>
            </a:pPr>
            <a:fld id="{70B9BB5B-83A2-3C41-B4E1-89829069F83C}" type="slidenum">
              <a:rPr lang="es-MX" sz="1600" b="1" smtClean="0">
                <a:solidFill>
                  <a:schemeClr val="bg1"/>
                </a:solidFill>
              </a:rPr>
              <a:pPr>
                <a:defRPr/>
              </a:pPr>
              <a:t>13</a:t>
            </a:fld>
            <a:endParaRPr lang="es-MX" sz="1600" b="1" dirty="0">
              <a:solidFill>
                <a:schemeClr val="bg1"/>
              </a:solidFill>
            </a:endParaRPr>
          </a:p>
        </p:txBody>
      </p:sp>
      <p:pic>
        <p:nvPicPr>
          <p:cNvPr id="3074" name="Picture 2" descr="arq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300765" y="154781"/>
            <a:ext cx="2599521" cy="40532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5 CuadroTexto"/>
          <p:cNvSpPr txBox="1"/>
          <p:nvPr/>
        </p:nvSpPr>
        <p:spPr>
          <a:xfrm>
            <a:off x="2914984" y="4208039"/>
            <a:ext cx="2642870" cy="307777"/>
          </a:xfrm>
          <a:prstGeom prst="rect">
            <a:avLst/>
          </a:prstGeom>
          <a:noFill/>
        </p:spPr>
        <p:txBody>
          <a:bodyPr wrap="square" rtlCol="0">
            <a:spAutoFit/>
          </a:bodyPr>
          <a:lstStyle/>
          <a:p>
            <a:pPr algn="ctr"/>
            <a:r>
              <a:rPr lang="es-MX" sz="1400" dirty="0" smtClean="0">
                <a:latin typeface="Arial Narrow" pitchFamily="34" charset="0"/>
              </a:rPr>
              <a:t>Figura 13: Arquitectura del sistema</a:t>
            </a:r>
            <a:endParaRPr lang="es-MX" sz="1400" dirty="0">
              <a:latin typeface="Arial Narrow" pitchFamily="34" charset="0"/>
            </a:endParaRPr>
          </a:p>
        </p:txBody>
      </p:sp>
    </p:spTree>
    <p:extLst>
      <p:ext uri="{BB962C8B-B14F-4D97-AF65-F5344CB8AC3E}">
        <p14:creationId xmlns:p14="http://schemas.microsoft.com/office/powerpoint/2010/main" xmlns="" val="3369577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34949" y="0"/>
            <a:ext cx="8597900" cy="858441"/>
          </a:xfrm>
        </p:spPr>
        <p:txBody>
          <a:bodyPr/>
          <a:lstStyle/>
          <a:p>
            <a:r>
              <a:rPr lang="es-MX" dirty="0" smtClean="0"/>
              <a:t>Desarrollo</a:t>
            </a:r>
            <a:endParaRPr lang="es-MX" dirty="0"/>
          </a:p>
        </p:txBody>
      </p:sp>
      <p:pic>
        <p:nvPicPr>
          <p:cNvPr id="5122" name="Picture 2" descr="Resultado de imagen para mqt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28344" y="2516458"/>
            <a:ext cx="2595723" cy="1457987"/>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6 Imagen" descr="C:\Users\ah_qu\Desktop\RED DE ESTACIONES METEREOLOGICAS\ARTICULOS\Visio - Alvaro1.png"/>
          <p:cNvPicPr/>
          <p:nvPr/>
        </p:nvPicPr>
        <p:blipFill>
          <a:blip r:embed="rId3">
            <a:extLst>
              <a:ext uri="{28A0092B-C50C-407E-A947-70E740481C1C}">
                <a14:useLocalDpi xmlns:a14="http://schemas.microsoft.com/office/drawing/2010/main" xmlns="" val="0"/>
              </a:ext>
            </a:extLst>
          </a:blip>
          <a:srcRect/>
          <a:stretch>
            <a:fillRect/>
          </a:stretch>
        </p:blipFill>
        <p:spPr bwMode="auto">
          <a:xfrm>
            <a:off x="3531870" y="2314408"/>
            <a:ext cx="5612130" cy="1814830"/>
          </a:xfrm>
          <a:prstGeom prst="rect">
            <a:avLst/>
          </a:prstGeom>
          <a:noFill/>
          <a:ln>
            <a:noFill/>
          </a:ln>
        </p:spPr>
      </p:pic>
      <p:sp>
        <p:nvSpPr>
          <p:cNvPr id="6" name="3 Marcador de número de diapositiva"/>
          <p:cNvSpPr>
            <a:spLocks noGrp="1"/>
          </p:cNvSpPr>
          <p:nvPr>
            <p:ph type="sldNum" sz="quarter" idx="12"/>
          </p:nvPr>
        </p:nvSpPr>
        <p:spPr>
          <a:xfrm>
            <a:off x="6775450" y="4598527"/>
            <a:ext cx="2057400" cy="273844"/>
          </a:xfrm>
        </p:spPr>
        <p:txBody>
          <a:bodyPr/>
          <a:lstStyle/>
          <a:p>
            <a:pPr>
              <a:defRPr/>
            </a:pPr>
            <a:r>
              <a:rPr lang="es-MX" sz="1600" b="1" dirty="0">
                <a:solidFill>
                  <a:schemeClr val="bg1"/>
                </a:solidFill>
              </a:rPr>
              <a:t>11</a:t>
            </a:r>
          </a:p>
        </p:txBody>
      </p:sp>
      <p:sp>
        <p:nvSpPr>
          <p:cNvPr id="8" name="7 CuadroTexto"/>
          <p:cNvSpPr txBox="1"/>
          <p:nvPr/>
        </p:nvSpPr>
        <p:spPr>
          <a:xfrm>
            <a:off x="5051792" y="4129238"/>
            <a:ext cx="2642870" cy="307777"/>
          </a:xfrm>
          <a:prstGeom prst="rect">
            <a:avLst/>
          </a:prstGeom>
          <a:noFill/>
        </p:spPr>
        <p:txBody>
          <a:bodyPr wrap="square" rtlCol="0">
            <a:spAutoFit/>
          </a:bodyPr>
          <a:lstStyle/>
          <a:p>
            <a:pPr algn="ctr"/>
            <a:r>
              <a:rPr lang="es-MX" sz="1400" dirty="0" smtClean="0">
                <a:latin typeface="Arial Narrow" pitchFamily="34" charset="0"/>
              </a:rPr>
              <a:t>Figura 14: Tópicos del sistema</a:t>
            </a:r>
            <a:endParaRPr lang="es-MX" sz="1400" dirty="0">
              <a:latin typeface="Arial Narrow" pitchFamily="34" charset="0"/>
            </a:endParaRPr>
          </a:p>
        </p:txBody>
      </p:sp>
      <p:sp>
        <p:nvSpPr>
          <p:cNvPr id="10" name="2 Marcador de contenido"/>
          <p:cNvSpPr>
            <a:spLocks noGrp="1"/>
          </p:cNvSpPr>
          <p:nvPr>
            <p:ph idx="1"/>
          </p:nvPr>
        </p:nvSpPr>
        <p:spPr>
          <a:xfrm>
            <a:off x="141765" y="926457"/>
            <a:ext cx="8691084" cy="3202781"/>
          </a:xfrm>
        </p:spPr>
        <p:txBody>
          <a:bodyPr/>
          <a:lstStyle/>
          <a:p>
            <a:r>
              <a:rPr lang="es-MX" sz="1600" dirty="0" smtClean="0">
                <a:latin typeface="Arial Narrow" pitchFamily="34" charset="0"/>
              </a:rPr>
              <a:t>Para la comunicación de datos se emplea el </a:t>
            </a:r>
            <a:r>
              <a:rPr lang="es-MX" sz="1600" dirty="0" smtClean="0">
                <a:latin typeface="Arial Narrow" pitchFamily="34" charset="0"/>
              </a:rPr>
              <a:t>protocolo de </a:t>
            </a:r>
            <a:r>
              <a:rPr lang="es-MX" sz="1600" dirty="0" smtClean="0">
                <a:latin typeface="Arial Narrow" pitchFamily="34" charset="0"/>
              </a:rPr>
              <a:t>comunicación MQTT, es </a:t>
            </a:r>
            <a:r>
              <a:rPr lang="es-MX" sz="1600" dirty="0" smtClean="0">
                <a:latin typeface="Arial Narrow" pitchFamily="34" charset="0"/>
              </a:rPr>
              <a:t>un protocolo </a:t>
            </a:r>
            <a:r>
              <a:rPr lang="es-MX" sz="1600" dirty="0" smtClean="0">
                <a:latin typeface="Arial Narrow" pitchFamily="34" charset="0"/>
              </a:rPr>
              <a:t>de mensajería </a:t>
            </a:r>
            <a:r>
              <a:rPr lang="es-MX" sz="1600" dirty="0" smtClean="0">
                <a:latin typeface="Arial Narrow" pitchFamily="34" charset="0"/>
              </a:rPr>
              <a:t>Pub-Sub (Publicación-Subscripción) </a:t>
            </a:r>
            <a:r>
              <a:rPr lang="es-MX" sz="1600" dirty="0" smtClean="0">
                <a:latin typeface="Arial Narrow" pitchFamily="34" charset="0"/>
              </a:rPr>
              <a:t>basado </a:t>
            </a:r>
            <a:r>
              <a:rPr lang="es-MX" sz="1600" dirty="0" smtClean="0">
                <a:latin typeface="Arial Narrow" pitchFamily="34" charset="0"/>
              </a:rPr>
              <a:t>en el principio de </a:t>
            </a:r>
            <a:r>
              <a:rPr lang="es-MX" sz="1600" dirty="0" smtClean="0">
                <a:latin typeface="Arial Narrow" pitchFamily="34" charset="0"/>
              </a:rPr>
              <a:t>cliente/servidor. </a:t>
            </a:r>
            <a:r>
              <a:rPr lang="es-ES" sz="1600" dirty="0" smtClean="0">
                <a:latin typeface="Arial Narrow" panose="020B0606020202030204" pitchFamily="34" charset="0"/>
              </a:rPr>
              <a:t>Este es un protocolo de conectividad Machine-</a:t>
            </a:r>
            <a:r>
              <a:rPr lang="es-ES" sz="1600" dirty="0" err="1" smtClean="0">
                <a:latin typeface="Arial Narrow" panose="020B0606020202030204" pitchFamily="34" charset="0"/>
              </a:rPr>
              <a:t>to</a:t>
            </a:r>
            <a:r>
              <a:rPr lang="es-ES" sz="1600" dirty="0" smtClean="0">
                <a:latin typeface="Arial Narrow" panose="020B0606020202030204" pitchFamily="34" charset="0"/>
              </a:rPr>
              <a:t>-Machine (M2M)/ “Internet of </a:t>
            </a:r>
            <a:r>
              <a:rPr lang="es-ES" sz="1600" dirty="0" err="1" smtClean="0">
                <a:latin typeface="Arial Narrow" panose="020B0606020202030204" pitchFamily="34" charset="0"/>
              </a:rPr>
              <a:t>things</a:t>
            </a:r>
            <a:r>
              <a:rPr lang="es-ES" sz="1600" dirty="0" smtClean="0">
                <a:latin typeface="Arial Narrow" panose="020B0606020202030204" pitchFamily="34" charset="0"/>
              </a:rPr>
              <a:t>” y </a:t>
            </a:r>
            <a:r>
              <a:rPr lang="es-ES" sz="1600" dirty="0" smtClean="0">
                <a:latin typeface="Arial Narrow" panose="020B0606020202030204" pitchFamily="34" charset="0"/>
              </a:rPr>
              <a:t>opera sobre el protocolo TCP/IP [4]. </a:t>
            </a:r>
            <a:endParaRPr lang="es-MX" sz="1600" dirty="0">
              <a:latin typeface="Arial Narrow" pitchFamily="34" charset="0"/>
            </a:endParaRPr>
          </a:p>
        </p:txBody>
      </p:sp>
    </p:spTree>
    <p:extLst>
      <p:ext uri="{BB962C8B-B14F-4D97-AF65-F5344CB8AC3E}">
        <p14:creationId xmlns:p14="http://schemas.microsoft.com/office/powerpoint/2010/main" xmlns="" val="3080190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Desarrollo</a:t>
            </a:r>
            <a:endParaRPr lang="es-MX" dirty="0"/>
          </a:p>
        </p:txBody>
      </p:sp>
      <p:pic>
        <p:nvPicPr>
          <p:cNvPr id="4098" name="Picture 2" descr="flow"/>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03169" y="805574"/>
            <a:ext cx="5613400" cy="3295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3 Marcador de número de diapositiva"/>
          <p:cNvSpPr>
            <a:spLocks noGrp="1"/>
          </p:cNvSpPr>
          <p:nvPr>
            <p:ph type="sldNum" sz="quarter" idx="12"/>
          </p:nvPr>
        </p:nvSpPr>
        <p:spPr>
          <a:xfrm>
            <a:off x="6775450" y="4598527"/>
            <a:ext cx="2057400" cy="273844"/>
          </a:xfrm>
        </p:spPr>
        <p:txBody>
          <a:bodyPr/>
          <a:lstStyle/>
          <a:p>
            <a:pPr>
              <a:defRPr/>
            </a:pPr>
            <a:fld id="{70B9BB5B-83A2-3C41-B4E1-89829069F83C}" type="slidenum">
              <a:rPr lang="es-MX" sz="1600" b="1" smtClean="0">
                <a:solidFill>
                  <a:schemeClr val="bg1"/>
                </a:solidFill>
              </a:rPr>
              <a:pPr>
                <a:defRPr/>
              </a:pPr>
              <a:t>15</a:t>
            </a:fld>
            <a:endParaRPr lang="es-MX" sz="1600" b="1" dirty="0">
              <a:solidFill>
                <a:schemeClr val="bg1"/>
              </a:solidFill>
            </a:endParaRPr>
          </a:p>
        </p:txBody>
      </p:sp>
      <p:sp>
        <p:nvSpPr>
          <p:cNvPr id="6" name="5 CuadroTexto"/>
          <p:cNvSpPr txBox="1"/>
          <p:nvPr/>
        </p:nvSpPr>
        <p:spPr>
          <a:xfrm>
            <a:off x="3251868" y="4101224"/>
            <a:ext cx="2642870" cy="307777"/>
          </a:xfrm>
          <a:prstGeom prst="rect">
            <a:avLst/>
          </a:prstGeom>
          <a:noFill/>
        </p:spPr>
        <p:txBody>
          <a:bodyPr wrap="square" rtlCol="0">
            <a:spAutoFit/>
          </a:bodyPr>
          <a:lstStyle/>
          <a:p>
            <a:pPr algn="ctr"/>
            <a:r>
              <a:rPr lang="es-MX" sz="1400" dirty="0" smtClean="0">
                <a:latin typeface="Arial Narrow" pitchFamily="34" charset="0"/>
              </a:rPr>
              <a:t>Figura 15: Flujo de datos</a:t>
            </a:r>
            <a:endParaRPr lang="es-MX" sz="1400" dirty="0">
              <a:latin typeface="Arial Narrow" pitchFamily="34" charset="0"/>
            </a:endParaRPr>
          </a:p>
        </p:txBody>
      </p:sp>
    </p:spTree>
    <p:extLst>
      <p:ext uri="{BB962C8B-B14F-4D97-AF65-F5344CB8AC3E}">
        <p14:creationId xmlns:p14="http://schemas.microsoft.com/office/powerpoint/2010/main" xmlns="" val="3349398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Desarrollo</a:t>
            </a:r>
            <a:endParaRPr lang="es-MX" dirty="0"/>
          </a:p>
        </p:txBody>
      </p:sp>
      <p:sp>
        <p:nvSpPr>
          <p:cNvPr id="5" name="3 Marcador de número de diapositiva"/>
          <p:cNvSpPr>
            <a:spLocks noGrp="1"/>
          </p:cNvSpPr>
          <p:nvPr>
            <p:ph type="sldNum" sz="quarter" idx="12"/>
          </p:nvPr>
        </p:nvSpPr>
        <p:spPr>
          <a:xfrm>
            <a:off x="6775450" y="4598527"/>
            <a:ext cx="2057400" cy="273844"/>
          </a:xfrm>
        </p:spPr>
        <p:txBody>
          <a:bodyPr/>
          <a:lstStyle/>
          <a:p>
            <a:pPr>
              <a:defRPr/>
            </a:pPr>
            <a:fld id="{70B9BB5B-83A2-3C41-B4E1-89829069F83C}" type="slidenum">
              <a:rPr lang="es-MX" sz="1600" b="1" smtClean="0">
                <a:solidFill>
                  <a:schemeClr val="bg1"/>
                </a:solidFill>
              </a:rPr>
              <a:pPr>
                <a:defRPr/>
              </a:pPr>
              <a:t>16</a:t>
            </a:fld>
            <a:endParaRPr lang="es-MX" sz="1600" b="1" dirty="0">
              <a:solidFill>
                <a:schemeClr val="bg1"/>
              </a:solidFill>
            </a:endParaRPr>
          </a:p>
        </p:txBody>
      </p:sp>
      <p:pic>
        <p:nvPicPr>
          <p:cNvPr id="13314" name="Picture 2" descr="Resultado de imagen para desarrollo web front end y back end"/>
          <p:cNvPicPr>
            <a:picLocks noChangeAspect="1" noChangeArrowheads="1"/>
          </p:cNvPicPr>
          <p:nvPr/>
        </p:nvPicPr>
        <p:blipFill>
          <a:blip r:embed="rId2"/>
          <a:srcRect/>
          <a:stretch>
            <a:fillRect/>
          </a:stretch>
        </p:blipFill>
        <p:spPr bwMode="auto">
          <a:xfrm>
            <a:off x="1260909" y="971727"/>
            <a:ext cx="6901313" cy="3238933"/>
          </a:xfrm>
          <a:prstGeom prst="rect">
            <a:avLst/>
          </a:prstGeom>
          <a:noFill/>
        </p:spPr>
      </p:pic>
      <p:sp>
        <p:nvSpPr>
          <p:cNvPr id="6" name="5 CuadroTexto"/>
          <p:cNvSpPr txBox="1"/>
          <p:nvPr/>
        </p:nvSpPr>
        <p:spPr>
          <a:xfrm>
            <a:off x="3251868" y="4210660"/>
            <a:ext cx="2642870" cy="307777"/>
          </a:xfrm>
          <a:prstGeom prst="rect">
            <a:avLst/>
          </a:prstGeom>
          <a:noFill/>
        </p:spPr>
        <p:txBody>
          <a:bodyPr wrap="square" rtlCol="0">
            <a:spAutoFit/>
          </a:bodyPr>
          <a:lstStyle/>
          <a:p>
            <a:pPr algn="ctr"/>
            <a:r>
              <a:rPr lang="es-MX" sz="1400" dirty="0" smtClean="0">
                <a:latin typeface="Arial Narrow" pitchFamily="34" charset="0"/>
              </a:rPr>
              <a:t>Figura 16: Desarrollo web</a:t>
            </a:r>
            <a:endParaRPr lang="es-MX" sz="1400" dirty="0">
              <a:latin typeface="Arial Narrow" pitchFamily="34" charset="0"/>
            </a:endParaRPr>
          </a:p>
        </p:txBody>
      </p:sp>
      <p:sp>
        <p:nvSpPr>
          <p:cNvPr id="7" name="6 CuadroTexto"/>
          <p:cNvSpPr txBox="1"/>
          <p:nvPr/>
        </p:nvSpPr>
        <p:spPr>
          <a:xfrm>
            <a:off x="2331920" y="1130423"/>
            <a:ext cx="1531888" cy="461665"/>
          </a:xfrm>
          <a:prstGeom prst="rect">
            <a:avLst/>
          </a:prstGeom>
          <a:noFill/>
        </p:spPr>
        <p:txBody>
          <a:bodyPr wrap="square" rtlCol="0">
            <a:spAutoFit/>
          </a:bodyPr>
          <a:lstStyle/>
          <a:p>
            <a:r>
              <a:rPr lang="es-MX" sz="2400" b="1" dirty="0" smtClean="0">
                <a:solidFill>
                  <a:schemeClr val="bg1"/>
                </a:solidFill>
              </a:rPr>
              <a:t>CLIENTE</a:t>
            </a:r>
            <a:endParaRPr lang="es-MX" sz="2400" b="1" dirty="0">
              <a:solidFill>
                <a:schemeClr val="bg1"/>
              </a:solidFill>
            </a:endParaRPr>
          </a:p>
        </p:txBody>
      </p:sp>
      <p:sp>
        <p:nvSpPr>
          <p:cNvPr id="9" name="8 CuadroTexto"/>
          <p:cNvSpPr txBox="1"/>
          <p:nvPr/>
        </p:nvSpPr>
        <p:spPr>
          <a:xfrm>
            <a:off x="5749735" y="1130423"/>
            <a:ext cx="1531888" cy="461665"/>
          </a:xfrm>
          <a:prstGeom prst="rect">
            <a:avLst/>
          </a:prstGeom>
          <a:noFill/>
        </p:spPr>
        <p:txBody>
          <a:bodyPr wrap="square" rtlCol="0">
            <a:spAutoFit/>
          </a:bodyPr>
          <a:lstStyle/>
          <a:p>
            <a:r>
              <a:rPr lang="es-MX" sz="2400" b="1" dirty="0" smtClean="0">
                <a:solidFill>
                  <a:schemeClr val="bg1"/>
                </a:solidFill>
              </a:rPr>
              <a:t>SERVIDOR</a:t>
            </a:r>
            <a:endParaRPr lang="es-MX" sz="2400" b="1" dirty="0">
              <a:solidFill>
                <a:schemeClr val="bg1"/>
              </a:solidFill>
            </a:endParaRPr>
          </a:p>
        </p:txBody>
      </p:sp>
      <p:sp>
        <p:nvSpPr>
          <p:cNvPr id="13316" name="AutoShape 4" descr="Resultado de imagen para HTML logo REND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MX"/>
          </a:p>
        </p:txBody>
      </p:sp>
      <p:sp>
        <p:nvSpPr>
          <p:cNvPr id="13318" name="AutoShape 6" descr="Resultado de imagen para HTML logo REND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MX"/>
          </a:p>
        </p:txBody>
      </p:sp>
      <p:pic>
        <p:nvPicPr>
          <p:cNvPr id="13319" name="Picture 7" descr="C:\Users\Alvaro\Desktop\html-css-js.png"/>
          <p:cNvPicPr>
            <a:picLocks noChangeAspect="1" noChangeArrowheads="1"/>
          </p:cNvPicPr>
          <p:nvPr/>
        </p:nvPicPr>
        <p:blipFill>
          <a:blip r:embed="rId3"/>
          <a:srcRect/>
          <a:stretch>
            <a:fillRect/>
          </a:stretch>
        </p:blipFill>
        <p:spPr bwMode="auto">
          <a:xfrm>
            <a:off x="2331920" y="3404886"/>
            <a:ext cx="1210177" cy="709971"/>
          </a:xfrm>
          <a:prstGeom prst="rect">
            <a:avLst/>
          </a:prstGeom>
          <a:noFill/>
        </p:spPr>
      </p:pic>
      <p:pic>
        <p:nvPicPr>
          <p:cNvPr id="13321" name="Picture 9" descr="Resultado de imagen para php logo png"/>
          <p:cNvPicPr>
            <a:picLocks noChangeAspect="1" noChangeArrowheads="1"/>
          </p:cNvPicPr>
          <p:nvPr/>
        </p:nvPicPr>
        <p:blipFill>
          <a:blip r:embed="rId4"/>
          <a:srcRect/>
          <a:stretch>
            <a:fillRect/>
          </a:stretch>
        </p:blipFill>
        <p:spPr bwMode="auto">
          <a:xfrm>
            <a:off x="5894738" y="3579785"/>
            <a:ext cx="940233" cy="507805"/>
          </a:xfrm>
          <a:prstGeom prst="rect">
            <a:avLst/>
          </a:prstGeom>
          <a:noFill/>
        </p:spPr>
      </p:pic>
      <p:pic>
        <p:nvPicPr>
          <p:cNvPr id="13327" name="Picture 15" descr="Resultado de imagen para python logo png"/>
          <p:cNvPicPr>
            <a:picLocks noChangeAspect="1" noChangeArrowheads="1"/>
          </p:cNvPicPr>
          <p:nvPr/>
        </p:nvPicPr>
        <p:blipFill>
          <a:blip r:embed="rId5"/>
          <a:srcRect/>
          <a:stretch>
            <a:fillRect/>
          </a:stretch>
        </p:blipFill>
        <p:spPr bwMode="auto">
          <a:xfrm rot="10800000" flipH="1" flipV="1">
            <a:off x="5129813" y="3579785"/>
            <a:ext cx="491341" cy="535071"/>
          </a:xfrm>
          <a:prstGeom prst="rect">
            <a:avLst/>
          </a:prstGeom>
          <a:noFill/>
        </p:spPr>
      </p:pic>
      <p:sp>
        <p:nvSpPr>
          <p:cNvPr id="13333" name="AutoShape 21" descr="Resultado de imagen para mysql logo 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MX"/>
          </a:p>
        </p:txBody>
      </p:sp>
      <p:pic>
        <p:nvPicPr>
          <p:cNvPr id="13335" name="Picture 23" descr="Resultado de imagen para mysql logo png"/>
          <p:cNvPicPr>
            <a:picLocks noChangeAspect="1" noChangeArrowheads="1"/>
          </p:cNvPicPr>
          <p:nvPr/>
        </p:nvPicPr>
        <p:blipFill>
          <a:blip r:embed="rId6"/>
          <a:srcRect/>
          <a:stretch>
            <a:fillRect/>
          </a:stretch>
        </p:blipFill>
        <p:spPr bwMode="auto">
          <a:xfrm>
            <a:off x="6962437" y="3490826"/>
            <a:ext cx="1040716" cy="537686"/>
          </a:xfrm>
          <a:prstGeom prst="rect">
            <a:avLst/>
          </a:prstGeom>
          <a:noFill/>
        </p:spPr>
      </p:pic>
      <p:pic>
        <p:nvPicPr>
          <p:cNvPr id="13337" name="Picture 25" descr="Resultado de imagen para bootstrap logo png"/>
          <p:cNvPicPr>
            <a:picLocks noChangeAspect="1" noChangeArrowheads="1"/>
          </p:cNvPicPr>
          <p:nvPr/>
        </p:nvPicPr>
        <p:blipFill>
          <a:blip r:embed="rId7"/>
          <a:srcRect/>
          <a:stretch>
            <a:fillRect/>
          </a:stretch>
        </p:blipFill>
        <p:spPr bwMode="auto">
          <a:xfrm>
            <a:off x="1260909" y="3472404"/>
            <a:ext cx="741146" cy="741146"/>
          </a:xfrm>
          <a:prstGeom prst="rect">
            <a:avLst/>
          </a:prstGeom>
          <a:noFill/>
        </p:spPr>
      </p:pic>
      <p:pic>
        <p:nvPicPr>
          <p:cNvPr id="13339" name="Picture 27" descr="Resultado de imagen para jquery logo png"/>
          <p:cNvPicPr>
            <a:picLocks noChangeAspect="1" noChangeArrowheads="1"/>
          </p:cNvPicPr>
          <p:nvPr/>
        </p:nvPicPr>
        <p:blipFill>
          <a:blip r:embed="rId8"/>
          <a:srcRect/>
          <a:stretch>
            <a:fillRect/>
          </a:stretch>
        </p:blipFill>
        <p:spPr bwMode="auto">
          <a:xfrm>
            <a:off x="3863808" y="3404886"/>
            <a:ext cx="777189" cy="777189"/>
          </a:xfrm>
          <a:prstGeom prst="rect">
            <a:avLst/>
          </a:prstGeom>
          <a:noFill/>
        </p:spPr>
      </p:pic>
    </p:spTree>
    <p:extLst>
      <p:ext uri="{BB962C8B-B14F-4D97-AF65-F5344CB8AC3E}">
        <p14:creationId xmlns:p14="http://schemas.microsoft.com/office/powerpoint/2010/main" xmlns="" val="2019265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Resultados</a:t>
            </a:r>
          </a:p>
        </p:txBody>
      </p:sp>
      <p:pic>
        <p:nvPicPr>
          <p:cNvPr id="5" name="Picture 61" descr="C:\Users\ah_qu\Pictures\piezas.png"/>
          <p:cNvPicPr/>
          <p:nvPr/>
        </p:nvPicPr>
        <p:blipFill rotWithShape="1">
          <a:blip r:embed="rId2" cstate="print">
            <a:extLst>
              <a:ext uri="{28A0092B-C50C-407E-A947-70E740481C1C}">
                <a14:useLocalDpi xmlns:a14="http://schemas.microsoft.com/office/drawing/2010/main" xmlns="" val="0"/>
              </a:ext>
            </a:extLst>
          </a:blip>
          <a:srcRect l="59264" t="46097"/>
          <a:stretch/>
        </p:blipFill>
        <p:spPr bwMode="auto">
          <a:xfrm>
            <a:off x="546264" y="1535737"/>
            <a:ext cx="1757548" cy="1480595"/>
          </a:xfrm>
          <a:prstGeom prst="rect">
            <a:avLst/>
          </a:prstGeom>
          <a:noFill/>
          <a:ln>
            <a:noFill/>
          </a:ln>
          <a:extLst>
            <a:ext uri="{53640926-AAD7-44D8-BBD7-CCE9431645EC}">
              <a14:shadowObscured xmlns:a14="http://schemas.microsoft.com/office/drawing/2010/main" xmlns=""/>
            </a:ext>
          </a:extLst>
        </p:spPr>
      </p:pic>
      <p:pic>
        <p:nvPicPr>
          <p:cNvPr id="6" name="Picture 61" descr="C:\Users\ah_qu\Pictures\piezas.png"/>
          <p:cNvPicPr/>
          <p:nvPr/>
        </p:nvPicPr>
        <p:blipFill rotWithShape="1">
          <a:blip r:embed="rId2" cstate="print">
            <a:extLst>
              <a:ext uri="{28A0092B-C50C-407E-A947-70E740481C1C}">
                <a14:useLocalDpi xmlns:a14="http://schemas.microsoft.com/office/drawing/2010/main" xmlns="" val="0"/>
              </a:ext>
            </a:extLst>
          </a:blip>
          <a:srcRect l="32769" r="3231" b="58361"/>
          <a:stretch/>
        </p:blipFill>
        <p:spPr bwMode="auto">
          <a:xfrm>
            <a:off x="2869565" y="1343107"/>
            <a:ext cx="3588385" cy="1673225"/>
          </a:xfrm>
          <a:prstGeom prst="rect">
            <a:avLst/>
          </a:prstGeom>
          <a:noFill/>
          <a:ln>
            <a:noFill/>
          </a:ln>
          <a:extLst>
            <a:ext uri="{53640926-AAD7-44D8-BBD7-CCE9431645EC}">
              <a14:shadowObscured xmlns:a14="http://schemas.microsoft.com/office/drawing/2010/main" xmlns=""/>
            </a:ext>
          </a:extLst>
        </p:spPr>
      </p:pic>
      <p:pic>
        <p:nvPicPr>
          <p:cNvPr id="7" name="6 Imagen" descr="C:\Users\ah_qu\Downloads\IMG_20191204_175306.jpg"/>
          <p:cNvPicPr/>
          <p:nvPr/>
        </p:nvPicPr>
        <p:blipFill rotWithShape="1">
          <a:blip r:embed="rId3" cstate="print">
            <a:extLst>
              <a:ext uri="{28A0092B-C50C-407E-A947-70E740481C1C}">
                <a14:useLocalDpi xmlns:a14="http://schemas.microsoft.com/office/drawing/2010/main" xmlns="" val="0"/>
              </a:ext>
            </a:extLst>
          </a:blip>
          <a:srcRect l="22190" t="6320" r="24157" b="23327"/>
          <a:stretch/>
        </p:blipFill>
        <p:spPr bwMode="auto">
          <a:xfrm rot="10800000">
            <a:off x="6702071" y="442994"/>
            <a:ext cx="1986280" cy="3473450"/>
          </a:xfrm>
          <a:prstGeom prst="rect">
            <a:avLst/>
          </a:prstGeom>
          <a:noFill/>
          <a:ln>
            <a:noFill/>
          </a:ln>
          <a:extLst>
            <a:ext uri="{53640926-AAD7-44D8-BBD7-CCE9431645EC}">
              <a14:shadowObscured xmlns:a14="http://schemas.microsoft.com/office/drawing/2010/main" xmlns=""/>
            </a:ext>
          </a:extLst>
        </p:spPr>
      </p:pic>
      <p:sp>
        <p:nvSpPr>
          <p:cNvPr id="8" name="3 Marcador de número de diapositiva"/>
          <p:cNvSpPr>
            <a:spLocks noGrp="1"/>
          </p:cNvSpPr>
          <p:nvPr>
            <p:ph type="sldNum" sz="quarter" idx="12"/>
          </p:nvPr>
        </p:nvSpPr>
        <p:spPr>
          <a:xfrm>
            <a:off x="6775450" y="4598527"/>
            <a:ext cx="2057400" cy="273844"/>
          </a:xfrm>
        </p:spPr>
        <p:txBody>
          <a:bodyPr/>
          <a:lstStyle/>
          <a:p>
            <a:pPr>
              <a:defRPr/>
            </a:pPr>
            <a:fld id="{70B9BB5B-83A2-3C41-B4E1-89829069F83C}" type="slidenum">
              <a:rPr lang="es-MX" sz="1600" b="1" smtClean="0">
                <a:solidFill>
                  <a:schemeClr val="bg1"/>
                </a:solidFill>
              </a:rPr>
              <a:pPr>
                <a:defRPr/>
              </a:pPr>
              <a:t>17</a:t>
            </a:fld>
            <a:endParaRPr lang="es-MX" sz="1600" b="1" dirty="0">
              <a:solidFill>
                <a:schemeClr val="bg1"/>
              </a:solidFill>
            </a:endParaRPr>
          </a:p>
        </p:txBody>
      </p:sp>
      <p:sp>
        <p:nvSpPr>
          <p:cNvPr id="9" name="8 CuadroTexto"/>
          <p:cNvSpPr txBox="1"/>
          <p:nvPr/>
        </p:nvSpPr>
        <p:spPr>
          <a:xfrm>
            <a:off x="2869565" y="3608667"/>
            <a:ext cx="2642870" cy="307777"/>
          </a:xfrm>
          <a:prstGeom prst="rect">
            <a:avLst/>
          </a:prstGeom>
          <a:noFill/>
        </p:spPr>
        <p:txBody>
          <a:bodyPr wrap="square" rtlCol="0">
            <a:spAutoFit/>
          </a:bodyPr>
          <a:lstStyle/>
          <a:p>
            <a:pPr algn="ctr"/>
            <a:r>
              <a:rPr lang="es-MX" sz="1400" dirty="0" smtClean="0">
                <a:latin typeface="Arial Narrow" pitchFamily="34" charset="0"/>
              </a:rPr>
              <a:t>Figura 17: Piezas desarrolladas</a:t>
            </a:r>
            <a:endParaRPr lang="es-MX" sz="1400" dirty="0">
              <a:latin typeface="Arial Narrow" pitchFamily="34" charset="0"/>
            </a:endParaRPr>
          </a:p>
        </p:txBody>
      </p:sp>
    </p:spTree>
    <p:extLst>
      <p:ext uri="{BB962C8B-B14F-4D97-AF65-F5344CB8AC3E}">
        <p14:creationId xmlns:p14="http://schemas.microsoft.com/office/powerpoint/2010/main" xmlns="" val="4131950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Imagen" descr="C:\Users\ah_qu\Downloads\IMG_20190506_153615790.jpg"/>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258143" y="442762"/>
            <a:ext cx="2667643" cy="3512978"/>
          </a:xfrm>
          <a:prstGeom prst="rect">
            <a:avLst/>
          </a:prstGeom>
          <a:noFill/>
          <a:ln>
            <a:noFill/>
          </a:ln>
        </p:spPr>
      </p:pic>
      <p:sp>
        <p:nvSpPr>
          <p:cNvPr id="6" name="3 Marcador de número de diapositiva"/>
          <p:cNvSpPr>
            <a:spLocks noGrp="1"/>
          </p:cNvSpPr>
          <p:nvPr>
            <p:ph type="sldNum" sz="quarter" idx="12"/>
          </p:nvPr>
        </p:nvSpPr>
        <p:spPr>
          <a:xfrm>
            <a:off x="6775450" y="4598527"/>
            <a:ext cx="2057400" cy="273844"/>
          </a:xfrm>
        </p:spPr>
        <p:txBody>
          <a:bodyPr/>
          <a:lstStyle/>
          <a:p>
            <a:pPr>
              <a:defRPr/>
            </a:pPr>
            <a:fld id="{70B9BB5B-83A2-3C41-B4E1-89829069F83C}" type="slidenum">
              <a:rPr lang="es-MX" sz="1600" b="1" smtClean="0">
                <a:solidFill>
                  <a:schemeClr val="bg1"/>
                </a:solidFill>
              </a:rPr>
              <a:pPr>
                <a:defRPr/>
              </a:pPr>
              <a:t>18</a:t>
            </a:fld>
            <a:endParaRPr lang="es-MX" sz="1600" b="1" dirty="0">
              <a:solidFill>
                <a:schemeClr val="bg1"/>
              </a:solidFill>
            </a:endParaRPr>
          </a:p>
        </p:txBody>
      </p:sp>
      <p:sp>
        <p:nvSpPr>
          <p:cNvPr id="4" name="3 CuadroTexto"/>
          <p:cNvSpPr txBox="1"/>
          <p:nvPr/>
        </p:nvSpPr>
        <p:spPr>
          <a:xfrm>
            <a:off x="3251868" y="4210660"/>
            <a:ext cx="2642870" cy="307777"/>
          </a:xfrm>
          <a:prstGeom prst="rect">
            <a:avLst/>
          </a:prstGeom>
          <a:noFill/>
        </p:spPr>
        <p:txBody>
          <a:bodyPr wrap="square" rtlCol="0">
            <a:spAutoFit/>
          </a:bodyPr>
          <a:lstStyle/>
          <a:p>
            <a:pPr algn="ctr"/>
            <a:r>
              <a:rPr lang="es-MX" sz="1400" dirty="0" smtClean="0">
                <a:latin typeface="Arial Narrow" pitchFamily="34" charset="0"/>
              </a:rPr>
              <a:t>Figura 18: Estación prototipo</a:t>
            </a:r>
            <a:endParaRPr lang="es-MX" sz="1400" dirty="0">
              <a:latin typeface="Arial Narrow" pitchFamily="34" charset="0"/>
            </a:endParaRPr>
          </a:p>
        </p:txBody>
      </p:sp>
      <p:sp>
        <p:nvSpPr>
          <p:cNvPr id="7" name="1 Título"/>
          <p:cNvSpPr>
            <a:spLocks noGrp="1"/>
          </p:cNvSpPr>
          <p:nvPr>
            <p:ph type="title"/>
          </p:nvPr>
        </p:nvSpPr>
        <p:spPr>
          <a:xfrm>
            <a:off x="234950" y="154781"/>
            <a:ext cx="8597900" cy="858441"/>
          </a:xfrm>
        </p:spPr>
        <p:txBody>
          <a:bodyPr/>
          <a:lstStyle/>
          <a:p>
            <a:r>
              <a:rPr lang="es-MX" dirty="0"/>
              <a:t>Resultados</a:t>
            </a:r>
          </a:p>
        </p:txBody>
      </p:sp>
    </p:spTree>
    <p:extLst>
      <p:ext uri="{BB962C8B-B14F-4D97-AF65-F5344CB8AC3E}">
        <p14:creationId xmlns:p14="http://schemas.microsoft.com/office/powerpoint/2010/main" xmlns="" val="268294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Imagen"/>
          <p:cNvPicPr/>
          <p:nvPr/>
        </p:nvPicPr>
        <p:blipFill>
          <a:blip r:embed="rId2"/>
          <a:stretch>
            <a:fillRect/>
          </a:stretch>
        </p:blipFill>
        <p:spPr>
          <a:xfrm>
            <a:off x="1345135" y="897718"/>
            <a:ext cx="5844936" cy="3199595"/>
          </a:xfrm>
          <a:prstGeom prst="rect">
            <a:avLst/>
          </a:prstGeom>
        </p:spPr>
      </p:pic>
      <p:sp>
        <p:nvSpPr>
          <p:cNvPr id="6" name="3 Marcador de número de diapositiva"/>
          <p:cNvSpPr>
            <a:spLocks noGrp="1"/>
          </p:cNvSpPr>
          <p:nvPr>
            <p:ph type="sldNum" sz="quarter" idx="12"/>
          </p:nvPr>
        </p:nvSpPr>
        <p:spPr>
          <a:xfrm>
            <a:off x="6775450" y="4598527"/>
            <a:ext cx="2057400" cy="273844"/>
          </a:xfrm>
        </p:spPr>
        <p:txBody>
          <a:bodyPr/>
          <a:lstStyle/>
          <a:p>
            <a:pPr>
              <a:defRPr/>
            </a:pPr>
            <a:fld id="{70B9BB5B-83A2-3C41-B4E1-89829069F83C}" type="slidenum">
              <a:rPr lang="es-MX" sz="1600" b="1" smtClean="0">
                <a:solidFill>
                  <a:schemeClr val="bg1"/>
                </a:solidFill>
              </a:rPr>
              <a:pPr>
                <a:defRPr/>
              </a:pPr>
              <a:t>19</a:t>
            </a:fld>
            <a:endParaRPr lang="es-MX" sz="1600" b="1" dirty="0">
              <a:solidFill>
                <a:schemeClr val="bg1"/>
              </a:solidFill>
            </a:endParaRPr>
          </a:p>
        </p:txBody>
      </p:sp>
      <p:sp>
        <p:nvSpPr>
          <p:cNvPr id="4" name="1 Título"/>
          <p:cNvSpPr>
            <a:spLocks noGrp="1"/>
          </p:cNvSpPr>
          <p:nvPr>
            <p:ph type="title"/>
          </p:nvPr>
        </p:nvSpPr>
        <p:spPr>
          <a:xfrm>
            <a:off x="234950" y="154781"/>
            <a:ext cx="8597900" cy="858441"/>
          </a:xfrm>
        </p:spPr>
        <p:txBody>
          <a:bodyPr/>
          <a:lstStyle/>
          <a:p>
            <a:r>
              <a:rPr lang="es-MX" dirty="0"/>
              <a:t>Resultados</a:t>
            </a:r>
          </a:p>
        </p:txBody>
      </p:sp>
    </p:spTree>
    <p:extLst>
      <p:ext uri="{BB962C8B-B14F-4D97-AF65-F5344CB8AC3E}">
        <p14:creationId xmlns:p14="http://schemas.microsoft.com/office/powerpoint/2010/main" xmlns="" val="3359461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Antecedentes</a:t>
            </a:r>
          </a:p>
        </p:txBody>
      </p:sp>
      <p:sp>
        <p:nvSpPr>
          <p:cNvPr id="3" name="2 Marcador de contenido"/>
          <p:cNvSpPr>
            <a:spLocks noGrp="1"/>
          </p:cNvSpPr>
          <p:nvPr>
            <p:ph idx="1"/>
          </p:nvPr>
        </p:nvSpPr>
        <p:spPr>
          <a:xfrm>
            <a:off x="95694" y="1013222"/>
            <a:ext cx="8923178" cy="2502569"/>
          </a:xfrm>
        </p:spPr>
        <p:txBody>
          <a:bodyPr/>
          <a:lstStyle/>
          <a:p>
            <a:r>
              <a:rPr lang="es-MX" altLang="en-US" sz="1400" dirty="0" smtClean="0">
                <a:latin typeface="Arial Narrow" pitchFamily="34" charset="0"/>
              </a:rPr>
              <a:t>El desarrollo tecnológico impulsado por la Revolución Industrial </a:t>
            </a:r>
            <a:r>
              <a:rPr lang="es-MX" altLang="en-US" sz="1400" dirty="0" smtClean="0">
                <a:latin typeface="Arial Narrow" pitchFamily="34" charset="0"/>
              </a:rPr>
              <a:t>si </a:t>
            </a:r>
            <a:r>
              <a:rPr lang="es-MX" altLang="en-US" sz="1400" dirty="0" smtClean="0">
                <a:latin typeface="Arial Narrow" pitchFamily="34" charset="0"/>
              </a:rPr>
              <a:t>bien trajo consigo grandes beneficios como el aumento de la producción, el auge del transporte y medios de comunicación; sin embargo, este desarrollo generó y ocasionó una gran demanda energética la cual a su vez ocasiono un deterioro en el medio ambiente. A causa de esto los parámetros meteorológicos se encuentran en constante </a:t>
            </a:r>
            <a:r>
              <a:rPr lang="es-MX" altLang="en-US" sz="1400" dirty="0" smtClean="0">
                <a:latin typeface="Arial Narrow" pitchFamily="34" charset="0"/>
              </a:rPr>
              <a:t>cambio.</a:t>
            </a:r>
            <a:endParaRPr lang="es-MX" sz="1400" dirty="0">
              <a:latin typeface="Arial Narrow" pitchFamily="34" charset="0"/>
            </a:endParaRPr>
          </a:p>
          <a:p>
            <a:endParaRPr lang="es-MX" sz="1600" dirty="0"/>
          </a:p>
          <a:p>
            <a:endParaRPr lang="es-MX" sz="1800" dirty="0"/>
          </a:p>
        </p:txBody>
      </p:sp>
      <p:sp>
        <p:nvSpPr>
          <p:cNvPr id="4" name="3 Marcador de número de diapositiva"/>
          <p:cNvSpPr>
            <a:spLocks noGrp="1"/>
          </p:cNvSpPr>
          <p:nvPr>
            <p:ph type="sldNum" sz="quarter" idx="12"/>
          </p:nvPr>
        </p:nvSpPr>
        <p:spPr>
          <a:xfrm>
            <a:off x="6638703" y="4598527"/>
            <a:ext cx="2057400" cy="273844"/>
          </a:xfrm>
        </p:spPr>
        <p:txBody>
          <a:bodyPr/>
          <a:lstStyle/>
          <a:p>
            <a:pPr>
              <a:defRPr/>
            </a:pPr>
            <a:fld id="{70B9BB5B-83A2-3C41-B4E1-89829069F83C}" type="slidenum">
              <a:rPr lang="es-MX" sz="1600" b="1" smtClean="0">
                <a:solidFill>
                  <a:schemeClr val="bg1"/>
                </a:solidFill>
              </a:rPr>
              <a:pPr>
                <a:defRPr/>
              </a:pPr>
              <a:t>2</a:t>
            </a:fld>
            <a:endParaRPr lang="es-MX" sz="1600" b="1" dirty="0">
              <a:solidFill>
                <a:schemeClr val="bg1"/>
              </a:solidFill>
            </a:endParaRPr>
          </a:p>
        </p:txBody>
      </p:sp>
      <p:pic>
        <p:nvPicPr>
          <p:cNvPr id="25602" name="Picture 2" descr="Resultado de imagen para revolucion industrial fabricas"/>
          <p:cNvPicPr>
            <a:picLocks noChangeAspect="1" noChangeArrowheads="1"/>
          </p:cNvPicPr>
          <p:nvPr/>
        </p:nvPicPr>
        <p:blipFill>
          <a:blip r:embed="rId2"/>
          <a:srcRect/>
          <a:stretch>
            <a:fillRect/>
          </a:stretch>
        </p:blipFill>
        <p:spPr bwMode="auto">
          <a:xfrm>
            <a:off x="2600391" y="1973179"/>
            <a:ext cx="3646404" cy="2224416"/>
          </a:xfrm>
          <a:prstGeom prst="rect">
            <a:avLst/>
          </a:prstGeom>
          <a:noFill/>
        </p:spPr>
      </p:pic>
      <p:sp>
        <p:nvSpPr>
          <p:cNvPr id="6" name="5 CuadroTexto"/>
          <p:cNvSpPr txBox="1"/>
          <p:nvPr/>
        </p:nvSpPr>
        <p:spPr>
          <a:xfrm>
            <a:off x="3224464" y="4197594"/>
            <a:ext cx="2435191" cy="307777"/>
          </a:xfrm>
          <a:prstGeom prst="rect">
            <a:avLst/>
          </a:prstGeom>
          <a:noFill/>
        </p:spPr>
        <p:txBody>
          <a:bodyPr wrap="square" rtlCol="0">
            <a:spAutoFit/>
          </a:bodyPr>
          <a:lstStyle/>
          <a:p>
            <a:pPr algn="ctr"/>
            <a:r>
              <a:rPr lang="es-MX" sz="1400" dirty="0" smtClean="0">
                <a:latin typeface="Arial Narrow" pitchFamily="34" charset="0"/>
              </a:rPr>
              <a:t>Figura 1: ---</a:t>
            </a:r>
            <a:endParaRPr lang="es-MX" sz="1400" dirty="0">
              <a:latin typeface="Arial Narrow" pitchFamily="34" charset="0"/>
            </a:endParaRPr>
          </a:p>
        </p:txBody>
      </p:sp>
    </p:spTree>
    <p:extLst>
      <p:ext uri="{BB962C8B-B14F-4D97-AF65-F5344CB8AC3E}">
        <p14:creationId xmlns:p14="http://schemas.microsoft.com/office/powerpoint/2010/main" xmlns="" val="3742211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3 Marcador de número de diapositiva"/>
          <p:cNvSpPr>
            <a:spLocks noGrp="1"/>
          </p:cNvSpPr>
          <p:nvPr>
            <p:ph type="sldNum" sz="quarter" idx="12"/>
          </p:nvPr>
        </p:nvSpPr>
        <p:spPr>
          <a:xfrm>
            <a:off x="6775450" y="4598527"/>
            <a:ext cx="2057400" cy="273844"/>
          </a:xfrm>
        </p:spPr>
        <p:txBody>
          <a:bodyPr/>
          <a:lstStyle/>
          <a:p>
            <a:pPr>
              <a:defRPr/>
            </a:pPr>
            <a:fld id="{70B9BB5B-83A2-3C41-B4E1-89829069F83C}" type="slidenum">
              <a:rPr lang="es-MX" sz="1600" b="1" smtClean="0">
                <a:solidFill>
                  <a:schemeClr val="bg1"/>
                </a:solidFill>
              </a:rPr>
              <a:pPr>
                <a:defRPr/>
              </a:pPr>
              <a:t>20</a:t>
            </a:fld>
            <a:endParaRPr lang="es-MX" sz="1600" b="1" dirty="0">
              <a:solidFill>
                <a:schemeClr val="bg1"/>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84416" y="805435"/>
            <a:ext cx="5715281" cy="33760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1 Título"/>
          <p:cNvSpPr>
            <a:spLocks noGrp="1"/>
          </p:cNvSpPr>
          <p:nvPr>
            <p:ph type="title"/>
          </p:nvPr>
        </p:nvSpPr>
        <p:spPr>
          <a:xfrm>
            <a:off x="234950" y="154781"/>
            <a:ext cx="8597900" cy="858441"/>
          </a:xfrm>
        </p:spPr>
        <p:txBody>
          <a:bodyPr/>
          <a:lstStyle/>
          <a:p>
            <a:r>
              <a:rPr lang="es-MX" dirty="0"/>
              <a:t>Resultados</a:t>
            </a:r>
          </a:p>
        </p:txBody>
      </p:sp>
    </p:spTree>
    <p:extLst>
      <p:ext uri="{BB962C8B-B14F-4D97-AF65-F5344CB8AC3E}">
        <p14:creationId xmlns:p14="http://schemas.microsoft.com/office/powerpoint/2010/main" xmlns="" val="1844597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p:cNvPicPr/>
          <p:nvPr/>
        </p:nvPicPr>
        <p:blipFill>
          <a:blip r:embed="rId2"/>
          <a:stretch>
            <a:fillRect/>
          </a:stretch>
        </p:blipFill>
        <p:spPr>
          <a:xfrm>
            <a:off x="1588168" y="739645"/>
            <a:ext cx="5895662" cy="3437719"/>
          </a:xfrm>
          <a:prstGeom prst="rect">
            <a:avLst/>
          </a:prstGeom>
        </p:spPr>
      </p:pic>
      <p:sp>
        <p:nvSpPr>
          <p:cNvPr id="5" name="3 Marcador de número de diapositiva"/>
          <p:cNvSpPr>
            <a:spLocks noGrp="1"/>
          </p:cNvSpPr>
          <p:nvPr>
            <p:ph type="sldNum" sz="quarter" idx="12"/>
          </p:nvPr>
        </p:nvSpPr>
        <p:spPr>
          <a:xfrm>
            <a:off x="6775450" y="4598527"/>
            <a:ext cx="2057400" cy="273844"/>
          </a:xfrm>
        </p:spPr>
        <p:txBody>
          <a:bodyPr/>
          <a:lstStyle/>
          <a:p>
            <a:pPr>
              <a:defRPr/>
            </a:pPr>
            <a:fld id="{70B9BB5B-83A2-3C41-B4E1-89829069F83C}" type="slidenum">
              <a:rPr lang="es-MX" sz="1600" b="1" smtClean="0">
                <a:solidFill>
                  <a:schemeClr val="bg1"/>
                </a:solidFill>
              </a:rPr>
              <a:pPr>
                <a:defRPr/>
              </a:pPr>
              <a:t>21</a:t>
            </a:fld>
            <a:endParaRPr lang="es-MX" sz="1600" b="1" dirty="0">
              <a:solidFill>
                <a:schemeClr val="bg1"/>
              </a:solidFill>
            </a:endParaRPr>
          </a:p>
        </p:txBody>
      </p:sp>
      <p:sp>
        <p:nvSpPr>
          <p:cNvPr id="4" name="1 Título"/>
          <p:cNvSpPr>
            <a:spLocks noGrp="1"/>
          </p:cNvSpPr>
          <p:nvPr>
            <p:ph type="title"/>
          </p:nvPr>
        </p:nvSpPr>
        <p:spPr>
          <a:xfrm>
            <a:off x="234950" y="154781"/>
            <a:ext cx="8597900" cy="858441"/>
          </a:xfrm>
        </p:spPr>
        <p:txBody>
          <a:bodyPr/>
          <a:lstStyle/>
          <a:p>
            <a:r>
              <a:rPr lang="es-MX" dirty="0"/>
              <a:t>Resultados</a:t>
            </a:r>
          </a:p>
        </p:txBody>
      </p:sp>
    </p:spTree>
    <p:extLst>
      <p:ext uri="{BB962C8B-B14F-4D97-AF65-F5344CB8AC3E}">
        <p14:creationId xmlns:p14="http://schemas.microsoft.com/office/powerpoint/2010/main" xmlns="" val="2330103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 Imagen" descr="C:\Users\ah_qu\Downloads\temperatura.png"/>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34165" y="841398"/>
            <a:ext cx="6020402" cy="3210838"/>
          </a:xfrm>
          <a:prstGeom prst="rect">
            <a:avLst/>
          </a:prstGeom>
          <a:noFill/>
          <a:ln>
            <a:noFill/>
          </a:ln>
        </p:spPr>
      </p:pic>
      <p:sp>
        <p:nvSpPr>
          <p:cNvPr id="5" name="3 Marcador de número de diapositiva"/>
          <p:cNvSpPr>
            <a:spLocks noGrp="1"/>
          </p:cNvSpPr>
          <p:nvPr>
            <p:ph type="sldNum" sz="quarter" idx="12"/>
          </p:nvPr>
        </p:nvSpPr>
        <p:spPr>
          <a:xfrm>
            <a:off x="6775450" y="4598527"/>
            <a:ext cx="2057400" cy="273844"/>
          </a:xfrm>
        </p:spPr>
        <p:txBody>
          <a:bodyPr/>
          <a:lstStyle/>
          <a:p>
            <a:pPr>
              <a:defRPr/>
            </a:pPr>
            <a:fld id="{70B9BB5B-83A2-3C41-B4E1-89829069F83C}" type="slidenum">
              <a:rPr lang="es-MX" sz="1600" b="1" smtClean="0">
                <a:solidFill>
                  <a:schemeClr val="bg1"/>
                </a:solidFill>
              </a:rPr>
              <a:pPr>
                <a:defRPr/>
              </a:pPr>
              <a:t>22</a:t>
            </a:fld>
            <a:endParaRPr lang="es-MX" sz="1600" b="1" dirty="0">
              <a:solidFill>
                <a:schemeClr val="bg1"/>
              </a:solidFill>
            </a:endParaRPr>
          </a:p>
        </p:txBody>
      </p:sp>
      <p:sp>
        <p:nvSpPr>
          <p:cNvPr id="4" name="1 Título"/>
          <p:cNvSpPr>
            <a:spLocks noGrp="1"/>
          </p:cNvSpPr>
          <p:nvPr>
            <p:ph type="title"/>
          </p:nvPr>
        </p:nvSpPr>
        <p:spPr>
          <a:xfrm>
            <a:off x="234950" y="154781"/>
            <a:ext cx="8597900" cy="858441"/>
          </a:xfrm>
        </p:spPr>
        <p:txBody>
          <a:bodyPr/>
          <a:lstStyle/>
          <a:p>
            <a:r>
              <a:rPr lang="es-MX" dirty="0"/>
              <a:t>Resultados</a:t>
            </a:r>
          </a:p>
        </p:txBody>
      </p:sp>
    </p:spTree>
    <p:extLst>
      <p:ext uri="{BB962C8B-B14F-4D97-AF65-F5344CB8AC3E}">
        <p14:creationId xmlns:p14="http://schemas.microsoft.com/office/powerpoint/2010/main" xmlns="" val="4128938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3 Marcador de número de diapositiva"/>
          <p:cNvSpPr>
            <a:spLocks noGrp="1"/>
          </p:cNvSpPr>
          <p:nvPr>
            <p:ph type="sldNum" sz="quarter" idx="12"/>
          </p:nvPr>
        </p:nvSpPr>
        <p:spPr>
          <a:xfrm>
            <a:off x="6775450" y="4598527"/>
            <a:ext cx="2057400" cy="273844"/>
          </a:xfrm>
        </p:spPr>
        <p:txBody>
          <a:bodyPr/>
          <a:lstStyle/>
          <a:p>
            <a:pPr>
              <a:defRPr/>
            </a:pPr>
            <a:fld id="{70B9BB5B-83A2-3C41-B4E1-89829069F83C}" type="slidenum">
              <a:rPr lang="es-MX" sz="1600" b="1" smtClean="0">
                <a:solidFill>
                  <a:schemeClr val="bg1"/>
                </a:solidFill>
              </a:rPr>
              <a:pPr>
                <a:defRPr/>
              </a:pPr>
              <a:t>23</a:t>
            </a:fld>
            <a:endParaRPr lang="es-MX" sz="1600" b="1" dirty="0">
              <a:solidFill>
                <a:schemeClr val="bg1"/>
              </a:solidFill>
            </a:endParaRPr>
          </a:p>
        </p:txBody>
      </p:sp>
      <p:pic>
        <p:nvPicPr>
          <p:cNvPr id="1026" name="Picture 2" descr="C:\Users\Alvaro\Desktop\rosa.png"/>
          <p:cNvPicPr>
            <a:picLocks noChangeAspect="1" noChangeArrowheads="1"/>
          </p:cNvPicPr>
          <p:nvPr/>
        </p:nvPicPr>
        <p:blipFill>
          <a:blip r:embed="rId2"/>
          <a:srcRect/>
          <a:stretch>
            <a:fillRect/>
          </a:stretch>
        </p:blipFill>
        <p:spPr bwMode="auto">
          <a:xfrm>
            <a:off x="1913123" y="1013222"/>
            <a:ext cx="4979450" cy="2969143"/>
          </a:xfrm>
          <a:prstGeom prst="rect">
            <a:avLst/>
          </a:prstGeom>
          <a:noFill/>
        </p:spPr>
      </p:pic>
      <p:sp>
        <p:nvSpPr>
          <p:cNvPr id="6" name="1 Título"/>
          <p:cNvSpPr>
            <a:spLocks noGrp="1"/>
          </p:cNvSpPr>
          <p:nvPr>
            <p:ph type="title"/>
          </p:nvPr>
        </p:nvSpPr>
        <p:spPr>
          <a:xfrm>
            <a:off x="234950" y="154781"/>
            <a:ext cx="8597900" cy="858441"/>
          </a:xfrm>
        </p:spPr>
        <p:txBody>
          <a:bodyPr/>
          <a:lstStyle/>
          <a:p>
            <a:r>
              <a:rPr lang="es-MX" dirty="0"/>
              <a:t>Resultados</a:t>
            </a:r>
          </a:p>
        </p:txBody>
      </p:sp>
    </p:spTree>
    <p:extLst>
      <p:ext uri="{BB962C8B-B14F-4D97-AF65-F5344CB8AC3E}">
        <p14:creationId xmlns:p14="http://schemas.microsoft.com/office/powerpoint/2010/main" xmlns="" val="4128938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p:cNvPicPr/>
          <p:nvPr/>
        </p:nvPicPr>
        <p:blipFill rotWithShape="1">
          <a:blip r:embed="rId2"/>
          <a:srcRect t="10282" r="23508" b="21998"/>
          <a:stretch/>
        </p:blipFill>
        <p:spPr bwMode="auto">
          <a:xfrm>
            <a:off x="448968" y="1342629"/>
            <a:ext cx="4286036" cy="2030730"/>
          </a:xfrm>
          <a:prstGeom prst="rect">
            <a:avLst/>
          </a:prstGeom>
          <a:ln>
            <a:noFill/>
          </a:ln>
          <a:extLst>
            <a:ext uri="{53640926-AAD7-44D8-BBD7-CCE9431645EC}">
              <a14:shadowObscured xmlns:a14="http://schemas.microsoft.com/office/drawing/2010/main" xmlns=""/>
            </a:ext>
          </a:extLst>
        </p:spPr>
      </p:pic>
      <p:pic>
        <p:nvPicPr>
          <p:cNvPr id="7" name="6 Imagen"/>
          <p:cNvPicPr/>
          <p:nvPr/>
        </p:nvPicPr>
        <p:blipFill rotWithShape="1">
          <a:blip r:embed="rId3" cstate="print">
            <a:extLst>
              <a:ext uri="{28A0092B-C50C-407E-A947-70E740481C1C}">
                <a14:useLocalDpi xmlns:a14="http://schemas.microsoft.com/office/drawing/2010/main" xmlns="" val="0"/>
              </a:ext>
            </a:extLst>
          </a:blip>
          <a:srcRect r="36038" b="6664"/>
          <a:stretch/>
        </p:blipFill>
        <p:spPr bwMode="auto">
          <a:xfrm>
            <a:off x="5221019" y="1013222"/>
            <a:ext cx="3590471" cy="2700020"/>
          </a:xfrm>
          <a:prstGeom prst="rect">
            <a:avLst/>
          </a:prstGeom>
          <a:noFill/>
          <a:ln>
            <a:noFill/>
          </a:ln>
          <a:extLst>
            <a:ext uri="{53640926-AAD7-44D8-BBD7-CCE9431645EC}">
              <a14:shadowObscured xmlns:a14="http://schemas.microsoft.com/office/drawing/2010/main" xmlns=""/>
            </a:ext>
          </a:extLst>
        </p:spPr>
      </p:pic>
      <p:sp>
        <p:nvSpPr>
          <p:cNvPr id="5" name="3 Marcador de número de diapositiva"/>
          <p:cNvSpPr>
            <a:spLocks noGrp="1"/>
          </p:cNvSpPr>
          <p:nvPr>
            <p:ph type="sldNum" sz="quarter" idx="12"/>
          </p:nvPr>
        </p:nvSpPr>
        <p:spPr>
          <a:xfrm>
            <a:off x="6775450" y="4598527"/>
            <a:ext cx="2057400" cy="273844"/>
          </a:xfrm>
        </p:spPr>
        <p:txBody>
          <a:bodyPr/>
          <a:lstStyle/>
          <a:p>
            <a:pPr>
              <a:defRPr/>
            </a:pPr>
            <a:fld id="{70B9BB5B-83A2-3C41-B4E1-89829069F83C}" type="slidenum">
              <a:rPr lang="es-MX" sz="1600" b="1" smtClean="0">
                <a:solidFill>
                  <a:schemeClr val="bg1"/>
                </a:solidFill>
              </a:rPr>
              <a:pPr>
                <a:defRPr/>
              </a:pPr>
              <a:t>24</a:t>
            </a:fld>
            <a:endParaRPr lang="es-MX" sz="1600" b="1" dirty="0">
              <a:solidFill>
                <a:schemeClr val="bg1"/>
              </a:solidFill>
            </a:endParaRPr>
          </a:p>
        </p:txBody>
      </p:sp>
      <p:sp>
        <p:nvSpPr>
          <p:cNvPr id="8" name="1 Título"/>
          <p:cNvSpPr>
            <a:spLocks noGrp="1"/>
          </p:cNvSpPr>
          <p:nvPr>
            <p:ph type="title"/>
          </p:nvPr>
        </p:nvSpPr>
        <p:spPr>
          <a:xfrm>
            <a:off x="234950" y="154781"/>
            <a:ext cx="8597900" cy="858441"/>
          </a:xfrm>
        </p:spPr>
        <p:txBody>
          <a:bodyPr/>
          <a:lstStyle/>
          <a:p>
            <a:r>
              <a:rPr lang="es-MX" dirty="0"/>
              <a:t>Resultados</a:t>
            </a:r>
          </a:p>
        </p:txBody>
      </p:sp>
    </p:spTree>
    <p:extLst>
      <p:ext uri="{BB962C8B-B14F-4D97-AF65-F5344CB8AC3E}">
        <p14:creationId xmlns:p14="http://schemas.microsoft.com/office/powerpoint/2010/main" xmlns="" val="3938354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Imagen"/>
          <p:cNvPicPr/>
          <p:nvPr/>
        </p:nvPicPr>
        <p:blipFill rotWithShape="1">
          <a:blip r:embed="rId2"/>
          <a:srcRect r="16625"/>
          <a:stretch/>
        </p:blipFill>
        <p:spPr>
          <a:xfrm>
            <a:off x="481936" y="955267"/>
            <a:ext cx="3994371" cy="2828925"/>
          </a:xfrm>
          <a:prstGeom prst="rect">
            <a:avLst/>
          </a:prstGeom>
        </p:spPr>
      </p:pic>
      <p:pic>
        <p:nvPicPr>
          <p:cNvPr id="6" name="5 Imagen"/>
          <p:cNvPicPr/>
          <p:nvPr/>
        </p:nvPicPr>
        <p:blipFill rotWithShape="1">
          <a:blip r:embed="rId3"/>
          <a:srcRect b="12526"/>
          <a:stretch/>
        </p:blipFill>
        <p:spPr bwMode="auto">
          <a:xfrm>
            <a:off x="4848447" y="955267"/>
            <a:ext cx="3751410" cy="2828925"/>
          </a:xfrm>
          <a:prstGeom prst="rect">
            <a:avLst/>
          </a:prstGeom>
          <a:ln>
            <a:noFill/>
          </a:ln>
          <a:extLst>
            <a:ext uri="{53640926-AAD7-44D8-BBD7-CCE9431645EC}">
              <a14:shadowObscured xmlns:a14="http://schemas.microsoft.com/office/drawing/2010/main" xmlns=""/>
            </a:ext>
          </a:extLst>
        </p:spPr>
      </p:pic>
      <p:sp>
        <p:nvSpPr>
          <p:cNvPr id="7" name="3 Marcador de número de diapositiva"/>
          <p:cNvSpPr>
            <a:spLocks noGrp="1"/>
          </p:cNvSpPr>
          <p:nvPr>
            <p:ph type="sldNum" sz="quarter" idx="12"/>
          </p:nvPr>
        </p:nvSpPr>
        <p:spPr>
          <a:xfrm>
            <a:off x="6775450" y="4598527"/>
            <a:ext cx="2057400" cy="273844"/>
          </a:xfrm>
        </p:spPr>
        <p:txBody>
          <a:bodyPr/>
          <a:lstStyle/>
          <a:p>
            <a:pPr>
              <a:defRPr/>
            </a:pPr>
            <a:fld id="{70B9BB5B-83A2-3C41-B4E1-89829069F83C}" type="slidenum">
              <a:rPr lang="es-MX" sz="1600" b="1" smtClean="0">
                <a:solidFill>
                  <a:schemeClr val="bg1"/>
                </a:solidFill>
              </a:rPr>
              <a:pPr>
                <a:defRPr/>
              </a:pPr>
              <a:t>25</a:t>
            </a:fld>
            <a:endParaRPr lang="es-MX" sz="1600" b="1" dirty="0">
              <a:solidFill>
                <a:schemeClr val="bg1"/>
              </a:solidFill>
            </a:endParaRPr>
          </a:p>
        </p:txBody>
      </p:sp>
      <p:sp>
        <p:nvSpPr>
          <p:cNvPr id="8" name="1 Título"/>
          <p:cNvSpPr>
            <a:spLocks noGrp="1"/>
          </p:cNvSpPr>
          <p:nvPr>
            <p:ph type="title"/>
          </p:nvPr>
        </p:nvSpPr>
        <p:spPr>
          <a:xfrm>
            <a:off x="234950" y="154781"/>
            <a:ext cx="8597900" cy="858441"/>
          </a:xfrm>
        </p:spPr>
        <p:txBody>
          <a:bodyPr/>
          <a:lstStyle/>
          <a:p>
            <a:r>
              <a:rPr lang="es-MX" dirty="0"/>
              <a:t>Resultados</a:t>
            </a:r>
          </a:p>
        </p:txBody>
      </p:sp>
    </p:spTree>
    <p:extLst>
      <p:ext uri="{BB962C8B-B14F-4D97-AF65-F5344CB8AC3E}">
        <p14:creationId xmlns:p14="http://schemas.microsoft.com/office/powerpoint/2010/main" xmlns="" val="1910084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34950" y="36411"/>
            <a:ext cx="8597900" cy="858441"/>
          </a:xfrm>
        </p:spPr>
        <p:txBody>
          <a:bodyPr/>
          <a:lstStyle/>
          <a:p>
            <a:r>
              <a:rPr lang="es-MX" dirty="0"/>
              <a:t>Conclusiones</a:t>
            </a:r>
          </a:p>
        </p:txBody>
      </p:sp>
      <p:sp>
        <p:nvSpPr>
          <p:cNvPr id="3" name="2 Marcador de contenido"/>
          <p:cNvSpPr>
            <a:spLocks noGrp="1"/>
          </p:cNvSpPr>
          <p:nvPr>
            <p:ph idx="1"/>
          </p:nvPr>
        </p:nvSpPr>
        <p:spPr>
          <a:xfrm>
            <a:off x="0" y="637842"/>
            <a:ext cx="8835656" cy="3202781"/>
          </a:xfrm>
        </p:spPr>
        <p:txBody>
          <a:bodyPr/>
          <a:lstStyle/>
          <a:p>
            <a:r>
              <a:rPr lang="es-MX" dirty="0"/>
              <a:t>s</a:t>
            </a:r>
            <a:r>
              <a:rPr lang="es-MX" sz="1800" dirty="0">
                <a:latin typeface="Arial Narrow" pitchFamily="34" charset="0"/>
                <a:cs typeface="Arial" pitchFamily="34" charset="0"/>
              </a:rPr>
              <a:t>e presentó el diseño y la implementación de una estación meteorológica de bajo costo económico, la cual en base a tecnología IoT es considerada como un sistema de monitoreo remoto disponible para cualquier usuario con conectividad a internet. </a:t>
            </a:r>
          </a:p>
          <a:p>
            <a:r>
              <a:rPr lang="es-MX" sz="1800" dirty="0">
                <a:latin typeface="Arial Narrow" pitchFamily="34" charset="0"/>
              </a:rPr>
              <a:t>Como principal aportación de este trabajo sobresale la conversión de una estación meteorológica a un sistema inteligente capaz de transmitir la información recolectada a la red sin la intervención humana. </a:t>
            </a:r>
          </a:p>
          <a:p>
            <a:r>
              <a:rPr lang="es-MX" sz="1800" dirty="0">
                <a:latin typeface="Arial Narrow" pitchFamily="34" charset="0"/>
              </a:rPr>
              <a:t>A pesar de que en esta tesis no se hizo énfasis  en los datos recolectados, estos pueden ser de una gran ayuda al momento de realizar análisis o estudios de la región.</a:t>
            </a:r>
          </a:p>
          <a:p>
            <a:r>
              <a:rPr lang="es-MX" sz="1800" dirty="0">
                <a:latin typeface="Arial Narrow" pitchFamily="34" charset="0"/>
              </a:rPr>
              <a:t>Como trabajo futuro se espera contar más elementos para conformar una red de estaciones meteorológicas así como reforzar la seguridad del sistema.</a:t>
            </a:r>
            <a:endParaRPr lang="es-MX" sz="1800" dirty="0">
              <a:latin typeface="Arial Narrow" pitchFamily="34" charset="0"/>
              <a:cs typeface="Arial" pitchFamily="34" charset="0"/>
            </a:endParaRPr>
          </a:p>
        </p:txBody>
      </p:sp>
      <p:sp>
        <p:nvSpPr>
          <p:cNvPr id="5" name="3 Marcador de número de diapositiva"/>
          <p:cNvSpPr>
            <a:spLocks noGrp="1"/>
          </p:cNvSpPr>
          <p:nvPr>
            <p:ph type="sldNum" sz="quarter" idx="12"/>
          </p:nvPr>
        </p:nvSpPr>
        <p:spPr>
          <a:xfrm>
            <a:off x="6775450" y="4598527"/>
            <a:ext cx="2057400" cy="273844"/>
          </a:xfrm>
        </p:spPr>
        <p:txBody>
          <a:bodyPr/>
          <a:lstStyle/>
          <a:p>
            <a:pPr>
              <a:defRPr/>
            </a:pPr>
            <a:fld id="{70B9BB5B-83A2-3C41-B4E1-89829069F83C}" type="slidenum">
              <a:rPr lang="es-MX" sz="1600" b="1" smtClean="0">
                <a:solidFill>
                  <a:schemeClr val="bg1"/>
                </a:solidFill>
              </a:rPr>
              <a:pPr>
                <a:defRPr/>
              </a:pPr>
              <a:t>26</a:t>
            </a:fld>
            <a:endParaRPr lang="es-MX" sz="1600" b="1" dirty="0">
              <a:solidFill>
                <a:schemeClr val="bg1"/>
              </a:solidFill>
            </a:endParaRPr>
          </a:p>
        </p:txBody>
      </p:sp>
    </p:spTree>
    <p:extLst>
      <p:ext uri="{BB962C8B-B14F-4D97-AF65-F5344CB8AC3E}">
        <p14:creationId xmlns:p14="http://schemas.microsoft.com/office/powerpoint/2010/main" xmlns="" val="2565111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latin typeface="Arial Narrow" pitchFamily="34" charset="0"/>
              </a:rPr>
              <a:t>Referencias Bibliográficas</a:t>
            </a:r>
            <a:endParaRPr lang="es-MX" dirty="0">
              <a:latin typeface="Arial Narrow" pitchFamily="34" charset="0"/>
            </a:endParaRPr>
          </a:p>
        </p:txBody>
      </p:sp>
      <p:sp>
        <p:nvSpPr>
          <p:cNvPr id="3" name="2 Marcador de contenido"/>
          <p:cNvSpPr>
            <a:spLocks noGrp="1"/>
          </p:cNvSpPr>
          <p:nvPr>
            <p:ph idx="1"/>
          </p:nvPr>
        </p:nvSpPr>
        <p:spPr/>
        <p:txBody>
          <a:bodyPr/>
          <a:lstStyle/>
          <a:p>
            <a:r>
              <a:rPr lang="es-MX" sz="1400" dirty="0" smtClean="0">
                <a:latin typeface="Arial Narrow" pitchFamily="34" charset="0"/>
              </a:rPr>
              <a:t>[1] Secretaria </a:t>
            </a:r>
            <a:r>
              <a:rPr lang="es-MX" sz="1400" dirty="0" smtClean="0">
                <a:latin typeface="Arial Narrow" pitchFamily="34" charset="0"/>
              </a:rPr>
              <a:t>de Marina. Gobierno de México. [Online]. https://meteorologia.semar.gob.mx/leermasredestaciones.html </a:t>
            </a:r>
            <a:r>
              <a:rPr lang="es-MX" sz="1400" dirty="0" smtClean="0"/>
              <a:t>	</a:t>
            </a:r>
            <a:endParaRPr lang="es-MX" sz="1400" dirty="0" smtClean="0"/>
          </a:p>
          <a:p>
            <a:r>
              <a:rPr lang="es-MX" sz="1400" dirty="0" smtClean="0">
                <a:latin typeface="Arial Narrow" pitchFamily="34" charset="0"/>
              </a:rPr>
              <a:t>[2] </a:t>
            </a:r>
            <a:r>
              <a:rPr lang="es-MX" sz="1400" dirty="0" smtClean="0">
                <a:latin typeface="Arial Narrow" pitchFamily="34" charset="0"/>
              </a:rPr>
              <a:t>CESAVE - SIAFESON. (2018) REMAS. [Online]. https://cesaveson.com/index.php/home/nota/12</a:t>
            </a:r>
            <a:endParaRPr lang="es-MX" sz="1400" dirty="0" smtClean="0">
              <a:latin typeface="Arial Narrow" pitchFamily="34" charset="0"/>
            </a:endParaRPr>
          </a:p>
          <a:p>
            <a:r>
              <a:rPr lang="es-MX" sz="1400" dirty="0" smtClean="0">
                <a:latin typeface="Arial Narrow" pitchFamily="34" charset="0"/>
              </a:rPr>
              <a:t>[3] </a:t>
            </a:r>
            <a:r>
              <a:rPr lang="es-MX" sz="1400" dirty="0" smtClean="0">
                <a:latin typeface="Arial Narrow" pitchFamily="34" charset="0"/>
              </a:rPr>
              <a:t>SICE. (2019, Marzo) SICE (Sociedad Ibérica de Construcciones Eléctricas). [Online]. http://www.sice.com/sites/Sice/files/2016-10/MA_REDES_METEOROLOGICAS_ESP_(2).pdf </a:t>
            </a:r>
            <a:r>
              <a:rPr lang="es-MX" sz="1400" dirty="0" smtClean="0"/>
              <a:t>	</a:t>
            </a:r>
          </a:p>
          <a:p>
            <a:r>
              <a:rPr lang="es-MX" sz="1400" dirty="0" smtClean="0">
                <a:latin typeface="Arial Narrow" pitchFamily="34" charset="0"/>
              </a:rPr>
              <a:t>[4] </a:t>
            </a:r>
            <a:r>
              <a:rPr lang="en-US" sz="1400" dirty="0" err="1" smtClean="0">
                <a:latin typeface="Arial Narrow" pitchFamily="34" charset="0"/>
              </a:rPr>
              <a:t>Nitin</a:t>
            </a:r>
            <a:r>
              <a:rPr lang="en-US" sz="1400" dirty="0" smtClean="0">
                <a:latin typeface="Arial Narrow" pitchFamily="34" charset="0"/>
              </a:rPr>
              <a:t> </a:t>
            </a:r>
            <a:r>
              <a:rPr lang="en-US" sz="1400" dirty="0" err="1" smtClean="0">
                <a:latin typeface="Arial Narrow" pitchFamily="34" charset="0"/>
              </a:rPr>
              <a:t>Naik</a:t>
            </a:r>
            <a:r>
              <a:rPr lang="en-US" sz="1400" dirty="0" smtClean="0">
                <a:latin typeface="Arial Narrow" pitchFamily="34" charset="0"/>
              </a:rPr>
              <a:t>, "Choice of effective messaging protocols for </a:t>
            </a:r>
            <a:r>
              <a:rPr lang="en-US" sz="1400" dirty="0" err="1" smtClean="0">
                <a:latin typeface="Arial Narrow" pitchFamily="34" charset="0"/>
              </a:rPr>
              <a:t>IoT</a:t>
            </a:r>
            <a:r>
              <a:rPr lang="en-US" sz="1400" dirty="0" smtClean="0">
                <a:latin typeface="Arial Narrow" pitchFamily="34" charset="0"/>
              </a:rPr>
              <a:t> systems: MQTT, </a:t>
            </a:r>
            <a:r>
              <a:rPr lang="en-US" sz="1400" dirty="0" err="1" smtClean="0">
                <a:latin typeface="Arial Narrow" pitchFamily="34" charset="0"/>
              </a:rPr>
              <a:t>CoAP</a:t>
            </a:r>
            <a:r>
              <a:rPr lang="en-US" sz="1400" dirty="0" smtClean="0">
                <a:latin typeface="Arial Narrow" pitchFamily="34" charset="0"/>
              </a:rPr>
              <a:t>, AMQP and HTTP," </a:t>
            </a:r>
            <a:r>
              <a:rPr lang="en-US" sz="1400" i="1" dirty="0" smtClean="0">
                <a:latin typeface="Arial Narrow" pitchFamily="34" charset="0"/>
              </a:rPr>
              <a:t>2017 IEEE International Systems Engineering Symposium (ISSE), pp. 1-7, 2017. </a:t>
            </a:r>
            <a:r>
              <a:rPr lang="en-US" sz="1400" i="1" dirty="0" smtClean="0"/>
              <a:t>	</a:t>
            </a:r>
          </a:p>
          <a:p>
            <a:pPr>
              <a:buNone/>
            </a:pPr>
            <a:endParaRPr lang="en-US" sz="1400" dirty="0" smtClean="0"/>
          </a:p>
        </p:txBody>
      </p:sp>
      <p:sp>
        <p:nvSpPr>
          <p:cNvPr id="4" name="3 Marcador de número de diapositiva"/>
          <p:cNvSpPr>
            <a:spLocks noGrp="1"/>
          </p:cNvSpPr>
          <p:nvPr>
            <p:ph type="sldNum" sz="quarter" idx="12"/>
          </p:nvPr>
        </p:nvSpPr>
        <p:spPr/>
        <p:txBody>
          <a:bodyPr/>
          <a:lstStyle/>
          <a:p>
            <a:pPr>
              <a:defRPr/>
            </a:pPr>
            <a:fld id="{70B9BB5B-83A2-3C41-B4E1-89829069F83C}" type="slidenum">
              <a:rPr lang="es-MX" smtClean="0"/>
              <a:pPr>
                <a:defRPr/>
              </a:pPr>
              <a:t>27</a:t>
            </a:fld>
            <a:endParaRPr lang="es-MX"/>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Antecedentes</a:t>
            </a:r>
            <a:endParaRPr lang="es-MX" dirty="0"/>
          </a:p>
        </p:txBody>
      </p:sp>
      <p:sp>
        <p:nvSpPr>
          <p:cNvPr id="3" name="2 Marcador de contenido"/>
          <p:cNvSpPr>
            <a:spLocks noGrp="1"/>
          </p:cNvSpPr>
          <p:nvPr>
            <p:ph idx="1"/>
          </p:nvPr>
        </p:nvSpPr>
        <p:spPr>
          <a:xfrm>
            <a:off x="234950" y="1241659"/>
            <a:ext cx="4154169" cy="1212783"/>
          </a:xfrm>
        </p:spPr>
        <p:txBody>
          <a:bodyPr/>
          <a:lstStyle/>
          <a:p>
            <a:r>
              <a:rPr lang="es-MX" sz="1800" dirty="0" smtClean="0">
                <a:latin typeface="Arial Narrow" pitchFamily="34" charset="0"/>
              </a:rPr>
              <a:t>Hoy en día México por medio de la Secretaria de Marina se cuenta con una red de estaciones meteorológicas automática integrada por 48 estaciones distribuidas en islas, cayos y puertos del Océano Pacifico, Golfo de México y Mar Caribe [1].</a:t>
            </a:r>
          </a:p>
          <a:p>
            <a:endParaRPr lang="es-MX" sz="1800" dirty="0" smtClean="0">
              <a:latin typeface="Arial Narrow" pitchFamily="34" charset="0"/>
            </a:endParaRPr>
          </a:p>
          <a:p>
            <a:pPr>
              <a:buNone/>
            </a:pPr>
            <a:endParaRPr lang="es-MX" dirty="0"/>
          </a:p>
        </p:txBody>
      </p:sp>
      <p:sp>
        <p:nvSpPr>
          <p:cNvPr id="4" name="3 Marcador de número de diapositiva"/>
          <p:cNvSpPr>
            <a:spLocks noGrp="1"/>
          </p:cNvSpPr>
          <p:nvPr>
            <p:ph type="sldNum" sz="quarter" idx="12"/>
          </p:nvPr>
        </p:nvSpPr>
        <p:spPr/>
        <p:txBody>
          <a:bodyPr/>
          <a:lstStyle/>
          <a:p>
            <a:pPr>
              <a:defRPr/>
            </a:pPr>
            <a:fld id="{70B9BB5B-83A2-3C41-B4E1-89829069F83C}" type="slidenum">
              <a:rPr lang="es-MX" smtClean="0"/>
              <a:pPr>
                <a:defRPr/>
              </a:pPr>
              <a:t>3</a:t>
            </a:fld>
            <a:endParaRPr lang="es-MX"/>
          </a:p>
        </p:txBody>
      </p:sp>
      <p:pic>
        <p:nvPicPr>
          <p:cNvPr id="6" name="Picture 2"/>
          <p:cNvPicPr>
            <a:picLocks noChangeAspect="1" noChangeArrowheads="1"/>
          </p:cNvPicPr>
          <p:nvPr/>
        </p:nvPicPr>
        <p:blipFill>
          <a:blip r:embed="rId2"/>
          <a:srcRect/>
          <a:stretch>
            <a:fillRect/>
          </a:stretch>
        </p:blipFill>
        <p:spPr bwMode="auto">
          <a:xfrm>
            <a:off x="5040677" y="1548227"/>
            <a:ext cx="3474673" cy="2374871"/>
          </a:xfrm>
          <a:prstGeom prst="rect">
            <a:avLst/>
          </a:prstGeom>
          <a:noFill/>
          <a:ln w="9525">
            <a:noFill/>
            <a:miter lim="800000"/>
            <a:headEnd/>
            <a:tailEnd/>
          </a:ln>
        </p:spPr>
      </p:pic>
      <p:sp>
        <p:nvSpPr>
          <p:cNvPr id="10" name="9 CuadroTexto"/>
          <p:cNvSpPr txBox="1"/>
          <p:nvPr/>
        </p:nvSpPr>
        <p:spPr>
          <a:xfrm>
            <a:off x="5240354" y="3923098"/>
            <a:ext cx="2435191" cy="307777"/>
          </a:xfrm>
          <a:prstGeom prst="rect">
            <a:avLst/>
          </a:prstGeom>
          <a:noFill/>
        </p:spPr>
        <p:txBody>
          <a:bodyPr wrap="square" rtlCol="0">
            <a:spAutoFit/>
          </a:bodyPr>
          <a:lstStyle/>
          <a:p>
            <a:pPr algn="ctr"/>
            <a:r>
              <a:rPr lang="es-MX" sz="1400" dirty="0" smtClean="0">
                <a:latin typeface="Arial Narrow" pitchFamily="34" charset="0"/>
              </a:rPr>
              <a:t>Figura 2: Red SEMAR</a:t>
            </a:r>
            <a:endParaRPr lang="es-MX" sz="1400" dirty="0">
              <a:latin typeface="Arial Narrow"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Antecedentes</a:t>
            </a:r>
            <a:endParaRPr lang="es-MX" dirty="0"/>
          </a:p>
        </p:txBody>
      </p:sp>
      <p:sp>
        <p:nvSpPr>
          <p:cNvPr id="3" name="2 Marcador de contenido"/>
          <p:cNvSpPr>
            <a:spLocks noGrp="1"/>
          </p:cNvSpPr>
          <p:nvPr>
            <p:ph idx="1"/>
          </p:nvPr>
        </p:nvSpPr>
        <p:spPr>
          <a:xfrm>
            <a:off x="234950" y="558266"/>
            <a:ext cx="4712435" cy="2204186"/>
          </a:xfrm>
        </p:spPr>
        <p:txBody>
          <a:bodyPr/>
          <a:lstStyle/>
          <a:p>
            <a:pPr>
              <a:buNone/>
            </a:pPr>
            <a:endParaRPr lang="es-MX" sz="1800" dirty="0" smtClean="0">
              <a:latin typeface="Arial Narrow" pitchFamily="34" charset="0"/>
            </a:endParaRPr>
          </a:p>
          <a:p>
            <a:r>
              <a:rPr lang="es-MX" sz="1800" dirty="0" smtClean="0">
                <a:latin typeface="Arial Narrow" pitchFamily="34" charset="0"/>
              </a:rPr>
              <a:t>El estado de Sonora cuenta con REMAS la cual tiene como objetivo generar, almacenar y diseminar los datos meteorológicos de Sonora para determinar las condiciones para así garantizar la sanidad vegetal a beneficio de los productores  [2].</a:t>
            </a:r>
          </a:p>
          <a:p>
            <a:endParaRPr lang="es-MX" dirty="0"/>
          </a:p>
        </p:txBody>
      </p:sp>
      <p:sp>
        <p:nvSpPr>
          <p:cNvPr id="4" name="3 Marcador de número de diapositiva"/>
          <p:cNvSpPr>
            <a:spLocks noGrp="1"/>
          </p:cNvSpPr>
          <p:nvPr>
            <p:ph type="sldNum" sz="quarter" idx="12"/>
          </p:nvPr>
        </p:nvSpPr>
        <p:spPr/>
        <p:txBody>
          <a:bodyPr/>
          <a:lstStyle/>
          <a:p>
            <a:pPr>
              <a:defRPr/>
            </a:pPr>
            <a:fld id="{70B9BB5B-83A2-3C41-B4E1-89829069F83C}" type="slidenum">
              <a:rPr lang="es-MX" smtClean="0"/>
              <a:pPr>
                <a:defRPr/>
              </a:pPr>
              <a:t>4</a:t>
            </a:fld>
            <a:endParaRPr lang="es-MX"/>
          </a:p>
        </p:txBody>
      </p:sp>
      <p:pic>
        <p:nvPicPr>
          <p:cNvPr id="5" name="Picture 3"/>
          <p:cNvPicPr>
            <a:picLocks noChangeAspect="1" noChangeArrowheads="1"/>
          </p:cNvPicPr>
          <p:nvPr/>
        </p:nvPicPr>
        <p:blipFill>
          <a:blip r:embed="rId2"/>
          <a:srcRect/>
          <a:stretch>
            <a:fillRect/>
          </a:stretch>
        </p:blipFill>
        <p:spPr bwMode="auto">
          <a:xfrm>
            <a:off x="5666368" y="1443789"/>
            <a:ext cx="2848982" cy="2718860"/>
          </a:xfrm>
          <a:prstGeom prst="rect">
            <a:avLst/>
          </a:prstGeom>
          <a:noFill/>
          <a:ln w="9525">
            <a:noFill/>
            <a:miter lim="800000"/>
            <a:headEnd/>
            <a:tailEnd/>
          </a:ln>
        </p:spPr>
      </p:pic>
      <p:pic>
        <p:nvPicPr>
          <p:cNvPr id="6" name="Picture 4" descr="https://www.siafeson.com/remas/assets/imgs/slider/1.jpg"/>
          <p:cNvPicPr>
            <a:picLocks noChangeAspect="1" noChangeArrowheads="1"/>
          </p:cNvPicPr>
          <p:nvPr/>
        </p:nvPicPr>
        <p:blipFill>
          <a:blip r:embed="rId3"/>
          <a:srcRect/>
          <a:stretch>
            <a:fillRect/>
          </a:stretch>
        </p:blipFill>
        <p:spPr bwMode="auto">
          <a:xfrm>
            <a:off x="628649" y="2762452"/>
            <a:ext cx="4126231" cy="1031558"/>
          </a:xfrm>
          <a:prstGeom prst="rect">
            <a:avLst/>
          </a:prstGeom>
          <a:noFill/>
        </p:spPr>
      </p:pic>
      <p:sp>
        <p:nvSpPr>
          <p:cNvPr id="7" name="6 CuadroTexto"/>
          <p:cNvSpPr txBox="1"/>
          <p:nvPr/>
        </p:nvSpPr>
        <p:spPr>
          <a:xfrm>
            <a:off x="5900287" y="4162649"/>
            <a:ext cx="2435191" cy="307777"/>
          </a:xfrm>
          <a:prstGeom prst="rect">
            <a:avLst/>
          </a:prstGeom>
          <a:noFill/>
        </p:spPr>
        <p:txBody>
          <a:bodyPr wrap="square" rtlCol="0">
            <a:spAutoFit/>
          </a:bodyPr>
          <a:lstStyle/>
          <a:p>
            <a:pPr algn="ctr"/>
            <a:r>
              <a:rPr lang="es-MX" sz="1400" dirty="0" smtClean="0">
                <a:latin typeface="Arial Narrow" pitchFamily="34" charset="0"/>
              </a:rPr>
              <a:t>Figura 3: Red REMAS</a:t>
            </a:r>
            <a:endParaRPr lang="es-MX" sz="1400" dirty="0">
              <a:latin typeface="Arial Narrow"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34950" y="154781"/>
            <a:ext cx="8597900" cy="729853"/>
          </a:xfrm>
        </p:spPr>
        <p:txBody>
          <a:bodyPr/>
          <a:lstStyle/>
          <a:p>
            <a:r>
              <a:rPr lang="es-MX" dirty="0"/>
              <a:t>Planteamiento del problema</a:t>
            </a:r>
          </a:p>
        </p:txBody>
      </p:sp>
      <p:sp>
        <p:nvSpPr>
          <p:cNvPr id="3" name="2 Marcador de contenido"/>
          <p:cNvSpPr>
            <a:spLocks noGrp="1"/>
          </p:cNvSpPr>
          <p:nvPr>
            <p:ph idx="1"/>
          </p:nvPr>
        </p:nvSpPr>
        <p:spPr>
          <a:xfrm>
            <a:off x="0" y="2781347"/>
            <a:ext cx="8915400" cy="1356338"/>
          </a:xfrm>
        </p:spPr>
        <p:txBody>
          <a:bodyPr/>
          <a:lstStyle/>
          <a:p>
            <a:r>
              <a:rPr lang="es-MX" sz="1600" dirty="0">
                <a:latin typeface="Arial Narrow" pitchFamily="34" charset="0"/>
              </a:rPr>
              <a:t>Diseñar e implementar una estación meteorológica de bajo cose la cual captara y transmitirá los parámetros atmosféricos (temperatura, humedad, presión, velocidad y dirección del viento, nivel de lluvia y las partículas suspendidas en el aire), la cual podrá ser integrada en una red para cubrir una mayor área y para generar datos para casos de estudio y análisis a futuro.</a:t>
            </a:r>
          </a:p>
        </p:txBody>
      </p:sp>
      <p:sp>
        <p:nvSpPr>
          <p:cNvPr id="4" name="3 Marcador de número de diapositiva"/>
          <p:cNvSpPr>
            <a:spLocks noGrp="1"/>
          </p:cNvSpPr>
          <p:nvPr>
            <p:ph type="sldNum" sz="quarter" idx="12"/>
          </p:nvPr>
        </p:nvSpPr>
        <p:spPr>
          <a:xfrm>
            <a:off x="6628071" y="4590553"/>
            <a:ext cx="2057400" cy="273844"/>
          </a:xfrm>
        </p:spPr>
        <p:txBody>
          <a:bodyPr/>
          <a:lstStyle/>
          <a:p>
            <a:pPr>
              <a:defRPr/>
            </a:pPr>
            <a:fld id="{70B9BB5B-83A2-3C41-B4E1-89829069F83C}" type="slidenum">
              <a:rPr lang="es-MX" sz="1600" b="1" smtClean="0">
                <a:solidFill>
                  <a:schemeClr val="bg1"/>
                </a:solidFill>
              </a:rPr>
              <a:pPr>
                <a:defRPr/>
              </a:pPr>
              <a:t>5</a:t>
            </a:fld>
            <a:endParaRPr lang="es-MX" sz="1600" b="1" dirty="0">
              <a:solidFill>
                <a:schemeClr val="bg1"/>
              </a:solidFill>
            </a:endParaRPr>
          </a:p>
        </p:txBody>
      </p:sp>
      <p:sp>
        <p:nvSpPr>
          <p:cNvPr id="5" name="1 Título"/>
          <p:cNvSpPr txBox="1">
            <a:spLocks/>
          </p:cNvSpPr>
          <p:nvPr/>
        </p:nvSpPr>
        <p:spPr bwMode="auto">
          <a:xfrm>
            <a:off x="234950" y="1922906"/>
            <a:ext cx="8597900" cy="85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3600" b="1" kern="1200">
                <a:solidFill>
                  <a:srgbClr val="006DB6"/>
                </a:solidFill>
                <a:latin typeface="Avenir Black" panose="02000503020000020003" pitchFamily="2" charset="0"/>
                <a:ea typeface="ＭＳ Ｐゴシック" charset="0"/>
                <a:cs typeface="ＭＳ Ｐゴシック" charset="0"/>
              </a:defRPr>
            </a:lvl1pPr>
            <a:lvl2pPr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2pPr>
            <a:lvl3pPr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3pPr>
            <a:lvl4pPr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4pPr>
            <a:lvl5pPr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5pPr>
            <a:lvl6pPr marL="457200"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6pPr>
            <a:lvl7pPr marL="914400"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7pPr>
            <a:lvl8pPr marL="1371600"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8pPr>
            <a:lvl9pPr marL="1828800"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9pPr>
          </a:lstStyle>
          <a:p>
            <a:r>
              <a:rPr lang="es-MX" dirty="0"/>
              <a:t>Objetivo</a:t>
            </a:r>
          </a:p>
        </p:txBody>
      </p:sp>
      <p:sp>
        <p:nvSpPr>
          <p:cNvPr id="6" name="2 Marcador de contenido"/>
          <p:cNvSpPr txBox="1">
            <a:spLocks/>
          </p:cNvSpPr>
          <p:nvPr/>
        </p:nvSpPr>
        <p:spPr bwMode="auto">
          <a:xfrm>
            <a:off x="152400" y="884634"/>
            <a:ext cx="8680450" cy="11525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120000"/>
              </a:lnSpc>
              <a:spcBef>
                <a:spcPct val="0"/>
              </a:spcBef>
              <a:spcAft>
                <a:spcPts val="600"/>
              </a:spcAft>
              <a:buFont typeface="Arial" charset="0"/>
              <a:buChar char="•"/>
              <a:defRPr sz="2400" kern="1200">
                <a:solidFill>
                  <a:schemeClr val="tx1"/>
                </a:solidFill>
                <a:latin typeface="Avenir Roman" panose="02000503020000020003" pitchFamily="2" charset="0"/>
                <a:ea typeface="ＭＳ Ｐゴシック" charset="0"/>
                <a:cs typeface="ＭＳ Ｐゴシック" charset="0"/>
              </a:defRPr>
            </a:lvl1pPr>
            <a:lvl2pPr marL="685800" indent="-228600" algn="l" rtl="0" eaLnBrk="1" fontAlgn="base" hangingPunct="1">
              <a:lnSpc>
                <a:spcPct val="120000"/>
              </a:lnSpc>
              <a:spcBef>
                <a:spcPct val="0"/>
              </a:spcBef>
              <a:spcAft>
                <a:spcPts val="600"/>
              </a:spcAft>
              <a:buFont typeface="Arial" charset="0"/>
              <a:buChar char="•"/>
              <a:defRPr sz="2000" kern="1200">
                <a:solidFill>
                  <a:schemeClr val="tx1"/>
                </a:solidFill>
                <a:latin typeface="Avenir Roman" panose="02000503020000020003" pitchFamily="2" charset="0"/>
                <a:ea typeface="ＭＳ Ｐゴシック" charset="0"/>
                <a:cs typeface="+mn-cs"/>
              </a:defRPr>
            </a:lvl2pPr>
            <a:lvl3pPr marL="1143000" indent="-228600" algn="l" rtl="0" eaLnBrk="1" fontAlgn="base" hangingPunct="1">
              <a:lnSpc>
                <a:spcPct val="120000"/>
              </a:lnSpc>
              <a:spcBef>
                <a:spcPct val="0"/>
              </a:spcBef>
              <a:spcAft>
                <a:spcPts val="600"/>
              </a:spcAft>
              <a:buFont typeface="Arial" charset="0"/>
              <a:buChar char="•"/>
              <a:defRPr kern="1200">
                <a:solidFill>
                  <a:schemeClr val="tx1"/>
                </a:solidFill>
                <a:latin typeface="Avenir Roman" panose="02000503020000020003" pitchFamily="2" charset="0"/>
                <a:ea typeface="ＭＳ Ｐゴシック" charset="0"/>
                <a:cs typeface="+mn-cs"/>
              </a:defRPr>
            </a:lvl3pPr>
            <a:lvl4pPr marL="1600200" indent="-228600" algn="l" rtl="0" eaLnBrk="1" fontAlgn="base" hangingPunct="1">
              <a:lnSpc>
                <a:spcPct val="120000"/>
              </a:lnSpc>
              <a:spcBef>
                <a:spcPct val="0"/>
              </a:spcBef>
              <a:spcAft>
                <a:spcPts val="600"/>
              </a:spcAft>
              <a:buFont typeface="Arial" charset="0"/>
              <a:buChar char="•"/>
              <a:defRPr sz="1600" kern="1200">
                <a:solidFill>
                  <a:schemeClr val="tx1"/>
                </a:solidFill>
                <a:latin typeface="Avenir Roman" panose="02000503020000020003" pitchFamily="2" charset="0"/>
                <a:ea typeface="ＭＳ Ｐゴシック" charset="0"/>
                <a:cs typeface="+mn-cs"/>
              </a:defRPr>
            </a:lvl4pPr>
            <a:lvl5pPr marL="2057400" indent="-228600" algn="l" rtl="0" eaLnBrk="1" fontAlgn="base" hangingPunct="1">
              <a:lnSpc>
                <a:spcPct val="120000"/>
              </a:lnSpc>
              <a:spcBef>
                <a:spcPct val="0"/>
              </a:spcBef>
              <a:spcAft>
                <a:spcPts val="600"/>
              </a:spcAft>
              <a:buFont typeface="Arial" charset="0"/>
              <a:buChar char="•"/>
              <a:defRPr sz="1600" kern="1200">
                <a:solidFill>
                  <a:schemeClr val="tx1"/>
                </a:solidFill>
                <a:latin typeface="Avenir Roman" panose="02000503020000020003" pitchFamily="2" charset="0"/>
                <a:ea typeface="ＭＳ Ｐゴシック"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600" dirty="0">
                <a:latin typeface="Arial Narrow" pitchFamily="34" charset="0"/>
              </a:rPr>
              <a:t>¿Es posible desarrollar un sistema de bajo costo que monitoree de manera remota las condiciones meteorológicas de la región?, ¿Se pueden utilizar los datos en proyectos tales como el estudio de la relación entre el bienestar de la comunidad y las condiciones meteorológicas? </a:t>
            </a:r>
          </a:p>
          <a:p>
            <a:pPr marL="0" indent="0">
              <a:buNone/>
            </a:pPr>
            <a:endParaRPr lang="es-MX" dirty="0"/>
          </a:p>
        </p:txBody>
      </p:sp>
    </p:spTree>
    <p:extLst>
      <p:ext uri="{BB962C8B-B14F-4D97-AF65-F5344CB8AC3E}">
        <p14:creationId xmlns:p14="http://schemas.microsoft.com/office/powerpoint/2010/main" xmlns="" val="3547124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Justificación</a:t>
            </a:r>
          </a:p>
        </p:txBody>
      </p:sp>
      <p:sp>
        <p:nvSpPr>
          <p:cNvPr id="3" name="2 Marcador de contenido"/>
          <p:cNvSpPr>
            <a:spLocks noGrp="1"/>
          </p:cNvSpPr>
          <p:nvPr>
            <p:ph idx="1"/>
          </p:nvPr>
        </p:nvSpPr>
        <p:spPr>
          <a:xfrm>
            <a:off x="234950" y="1189435"/>
            <a:ext cx="8597900" cy="2166829"/>
          </a:xfrm>
        </p:spPr>
        <p:txBody>
          <a:bodyPr/>
          <a:lstStyle/>
          <a:p>
            <a:r>
              <a:rPr lang="es-MX" sz="1600" dirty="0">
                <a:latin typeface="Arial Narrow" pitchFamily="34" charset="0"/>
              </a:rPr>
              <a:t>Al desarrollar este proyecto se logrará obtener un conocimiento regional de manera abierta de las condiciones atmosféricas de la región con lo cual los miembros de los sectores comerciales y públicos de la región se verán beneficiados. Ya que se les otorgara una herramienta con la cual prevenir ya sean problemas económicos por la pérdida de cosechas debido al mal clima o bien alertar sobre los posibles problemas respiratorios ocasionados por la mala calidad del aire.</a:t>
            </a:r>
          </a:p>
          <a:p>
            <a:r>
              <a:rPr lang="es-MX" sz="1600" dirty="0">
                <a:latin typeface="Arial Narrow" pitchFamily="34" charset="0"/>
              </a:rPr>
              <a:t>La estación contará con una página web donde se podrán visualizar los datos en tiempo real y mediante gráficos así como su posible descarga para un posterior análisis o estudio.</a:t>
            </a:r>
          </a:p>
          <a:p>
            <a:pPr marL="0" indent="0">
              <a:buNone/>
            </a:pPr>
            <a:endParaRPr lang="es-MX" sz="1600" dirty="0">
              <a:latin typeface="Arial Narrow" pitchFamily="34" charset="0"/>
            </a:endParaRPr>
          </a:p>
        </p:txBody>
      </p:sp>
      <p:sp>
        <p:nvSpPr>
          <p:cNvPr id="4" name="3 Marcador de número de diapositiva"/>
          <p:cNvSpPr>
            <a:spLocks noGrp="1"/>
          </p:cNvSpPr>
          <p:nvPr>
            <p:ph type="sldNum" sz="quarter" idx="12"/>
          </p:nvPr>
        </p:nvSpPr>
        <p:spPr>
          <a:xfrm>
            <a:off x="6617436" y="4595872"/>
            <a:ext cx="2057400" cy="273844"/>
          </a:xfrm>
        </p:spPr>
        <p:txBody>
          <a:bodyPr/>
          <a:lstStyle/>
          <a:p>
            <a:pPr>
              <a:defRPr/>
            </a:pPr>
            <a:fld id="{70B9BB5B-83A2-3C41-B4E1-89829069F83C}" type="slidenum">
              <a:rPr lang="es-MX" sz="1600" b="1" smtClean="0">
                <a:solidFill>
                  <a:schemeClr val="bg1"/>
                </a:solidFill>
              </a:rPr>
              <a:pPr>
                <a:defRPr/>
              </a:pPr>
              <a:t>6</a:t>
            </a:fld>
            <a:endParaRPr lang="es-MX" sz="1600" b="1" dirty="0">
              <a:solidFill>
                <a:schemeClr val="bg1"/>
              </a:solidFill>
            </a:endParaRPr>
          </a:p>
        </p:txBody>
      </p:sp>
    </p:spTree>
    <p:extLst>
      <p:ext uri="{BB962C8B-B14F-4D97-AF65-F5344CB8AC3E}">
        <p14:creationId xmlns:p14="http://schemas.microsoft.com/office/powerpoint/2010/main" xmlns="" val="3821200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Delimitaciones</a:t>
            </a:r>
          </a:p>
        </p:txBody>
      </p:sp>
      <p:sp>
        <p:nvSpPr>
          <p:cNvPr id="3" name="2 Marcador de contenido"/>
          <p:cNvSpPr>
            <a:spLocks noGrp="1"/>
          </p:cNvSpPr>
          <p:nvPr>
            <p:ph idx="1"/>
          </p:nvPr>
        </p:nvSpPr>
        <p:spPr>
          <a:xfrm>
            <a:off x="158751" y="831057"/>
            <a:ext cx="8767040" cy="1356338"/>
          </a:xfrm>
        </p:spPr>
        <p:txBody>
          <a:bodyPr/>
          <a:lstStyle/>
          <a:p>
            <a:r>
              <a:rPr lang="es-MX" sz="1800" dirty="0">
                <a:latin typeface="Arial Narrow" pitchFamily="34" charset="0"/>
              </a:rPr>
              <a:t>La estación se desarrollará a nivel de prototipo .</a:t>
            </a:r>
          </a:p>
          <a:p>
            <a:r>
              <a:rPr lang="es-MX" sz="1800" dirty="0">
                <a:latin typeface="Arial Narrow" pitchFamily="34" charset="0"/>
              </a:rPr>
              <a:t>La transferencia de los datos no se llevara a cabo mediante un servidor particular que encripte el código frente a terceros y así ofrezca una mayor seguridad.</a:t>
            </a:r>
          </a:p>
          <a:p>
            <a:r>
              <a:rPr lang="es-MX" sz="1800" dirty="0">
                <a:latin typeface="Arial Narrow" pitchFamily="34" charset="0"/>
              </a:rPr>
              <a:t>A pesar de tener como objetivo el captar parámetros meteorológicos, no se determinará la validez de estos datos. </a:t>
            </a:r>
          </a:p>
          <a:p>
            <a:pPr marL="0" indent="0">
              <a:buNone/>
            </a:pPr>
            <a:endParaRPr lang="es-MX" sz="1800" dirty="0"/>
          </a:p>
          <a:p>
            <a:endParaRPr lang="es-MX" sz="1800" dirty="0"/>
          </a:p>
        </p:txBody>
      </p:sp>
      <p:sp>
        <p:nvSpPr>
          <p:cNvPr id="4" name="3 Marcador de número de diapositiva"/>
          <p:cNvSpPr>
            <a:spLocks noGrp="1"/>
          </p:cNvSpPr>
          <p:nvPr>
            <p:ph type="sldNum" sz="quarter" idx="12"/>
          </p:nvPr>
        </p:nvSpPr>
        <p:spPr>
          <a:xfrm>
            <a:off x="6638703" y="4598527"/>
            <a:ext cx="2057400" cy="273844"/>
          </a:xfrm>
        </p:spPr>
        <p:txBody>
          <a:bodyPr/>
          <a:lstStyle/>
          <a:p>
            <a:pPr>
              <a:defRPr/>
            </a:pPr>
            <a:fld id="{70B9BB5B-83A2-3C41-B4E1-89829069F83C}" type="slidenum">
              <a:rPr lang="es-MX" sz="1600" b="1" smtClean="0">
                <a:solidFill>
                  <a:schemeClr val="bg1"/>
                </a:solidFill>
              </a:rPr>
              <a:pPr>
                <a:defRPr/>
              </a:pPr>
              <a:t>7</a:t>
            </a:fld>
            <a:endParaRPr lang="es-MX" sz="1600" b="1" dirty="0">
              <a:solidFill>
                <a:schemeClr val="bg1"/>
              </a:solidFill>
            </a:endParaRPr>
          </a:p>
        </p:txBody>
      </p:sp>
      <p:sp>
        <p:nvSpPr>
          <p:cNvPr id="5" name="1 Título"/>
          <p:cNvSpPr txBox="1">
            <a:spLocks/>
          </p:cNvSpPr>
          <p:nvPr/>
        </p:nvSpPr>
        <p:spPr bwMode="auto">
          <a:xfrm>
            <a:off x="234950" y="2429580"/>
            <a:ext cx="8597900" cy="858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3600" b="1" kern="1200">
                <a:solidFill>
                  <a:srgbClr val="006DB6"/>
                </a:solidFill>
                <a:latin typeface="Avenir Black" panose="02000503020000020003" pitchFamily="2" charset="0"/>
                <a:ea typeface="ＭＳ Ｐゴシック" charset="0"/>
                <a:cs typeface="ＭＳ Ｐゴシック" charset="0"/>
              </a:defRPr>
            </a:lvl1pPr>
            <a:lvl2pPr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2pPr>
            <a:lvl3pPr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3pPr>
            <a:lvl4pPr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4pPr>
            <a:lvl5pPr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5pPr>
            <a:lvl6pPr marL="457200"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6pPr>
            <a:lvl7pPr marL="914400"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7pPr>
            <a:lvl8pPr marL="1371600"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8pPr>
            <a:lvl9pPr marL="1828800" algn="l" rtl="0" eaLnBrk="1" fontAlgn="base" hangingPunct="1">
              <a:lnSpc>
                <a:spcPct val="90000"/>
              </a:lnSpc>
              <a:spcBef>
                <a:spcPct val="0"/>
              </a:spcBef>
              <a:spcAft>
                <a:spcPct val="0"/>
              </a:spcAft>
              <a:defRPr sz="3600" b="1">
                <a:solidFill>
                  <a:srgbClr val="006DB6"/>
                </a:solidFill>
                <a:latin typeface="Avenir Black" charset="0"/>
                <a:ea typeface="ＭＳ Ｐゴシック" charset="0"/>
                <a:cs typeface="ＭＳ Ｐゴシック" charset="0"/>
              </a:defRPr>
            </a:lvl9pPr>
          </a:lstStyle>
          <a:p>
            <a:r>
              <a:rPr lang="es-MX" dirty="0"/>
              <a:t>Limitaciones</a:t>
            </a:r>
          </a:p>
        </p:txBody>
      </p:sp>
      <p:sp>
        <p:nvSpPr>
          <p:cNvPr id="6" name="2 Marcador de contenido"/>
          <p:cNvSpPr txBox="1">
            <a:spLocks/>
          </p:cNvSpPr>
          <p:nvPr/>
        </p:nvSpPr>
        <p:spPr bwMode="auto">
          <a:xfrm>
            <a:off x="234950" y="3051248"/>
            <a:ext cx="8597900" cy="1356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120000"/>
              </a:lnSpc>
              <a:spcBef>
                <a:spcPct val="0"/>
              </a:spcBef>
              <a:spcAft>
                <a:spcPts val="600"/>
              </a:spcAft>
              <a:buFont typeface="Arial" charset="0"/>
              <a:buChar char="•"/>
              <a:defRPr sz="2400" kern="1200">
                <a:solidFill>
                  <a:schemeClr val="tx1"/>
                </a:solidFill>
                <a:latin typeface="Avenir Roman" panose="02000503020000020003" pitchFamily="2" charset="0"/>
                <a:ea typeface="ＭＳ Ｐゴシック" charset="0"/>
                <a:cs typeface="ＭＳ Ｐゴシック" charset="0"/>
              </a:defRPr>
            </a:lvl1pPr>
            <a:lvl2pPr marL="685800" indent="-228600" algn="l" rtl="0" eaLnBrk="1" fontAlgn="base" hangingPunct="1">
              <a:lnSpc>
                <a:spcPct val="120000"/>
              </a:lnSpc>
              <a:spcBef>
                <a:spcPct val="0"/>
              </a:spcBef>
              <a:spcAft>
                <a:spcPts val="600"/>
              </a:spcAft>
              <a:buFont typeface="Arial" charset="0"/>
              <a:buChar char="•"/>
              <a:defRPr sz="2000" kern="1200">
                <a:solidFill>
                  <a:schemeClr val="tx1"/>
                </a:solidFill>
                <a:latin typeface="Avenir Roman" panose="02000503020000020003" pitchFamily="2" charset="0"/>
                <a:ea typeface="ＭＳ Ｐゴシック" charset="0"/>
                <a:cs typeface="+mn-cs"/>
              </a:defRPr>
            </a:lvl2pPr>
            <a:lvl3pPr marL="1143000" indent="-228600" algn="l" rtl="0" eaLnBrk="1" fontAlgn="base" hangingPunct="1">
              <a:lnSpc>
                <a:spcPct val="120000"/>
              </a:lnSpc>
              <a:spcBef>
                <a:spcPct val="0"/>
              </a:spcBef>
              <a:spcAft>
                <a:spcPts val="600"/>
              </a:spcAft>
              <a:buFont typeface="Arial" charset="0"/>
              <a:buChar char="•"/>
              <a:defRPr kern="1200">
                <a:solidFill>
                  <a:schemeClr val="tx1"/>
                </a:solidFill>
                <a:latin typeface="Avenir Roman" panose="02000503020000020003" pitchFamily="2" charset="0"/>
                <a:ea typeface="ＭＳ Ｐゴシック" charset="0"/>
                <a:cs typeface="+mn-cs"/>
              </a:defRPr>
            </a:lvl3pPr>
            <a:lvl4pPr marL="1600200" indent="-228600" algn="l" rtl="0" eaLnBrk="1" fontAlgn="base" hangingPunct="1">
              <a:lnSpc>
                <a:spcPct val="120000"/>
              </a:lnSpc>
              <a:spcBef>
                <a:spcPct val="0"/>
              </a:spcBef>
              <a:spcAft>
                <a:spcPts val="600"/>
              </a:spcAft>
              <a:buFont typeface="Arial" charset="0"/>
              <a:buChar char="•"/>
              <a:defRPr sz="1600" kern="1200">
                <a:solidFill>
                  <a:schemeClr val="tx1"/>
                </a:solidFill>
                <a:latin typeface="Avenir Roman" panose="02000503020000020003" pitchFamily="2" charset="0"/>
                <a:ea typeface="ＭＳ Ｐゴシック" charset="0"/>
                <a:cs typeface="+mn-cs"/>
              </a:defRPr>
            </a:lvl4pPr>
            <a:lvl5pPr marL="2057400" indent="-228600" algn="l" rtl="0" eaLnBrk="1" fontAlgn="base" hangingPunct="1">
              <a:lnSpc>
                <a:spcPct val="120000"/>
              </a:lnSpc>
              <a:spcBef>
                <a:spcPct val="0"/>
              </a:spcBef>
              <a:spcAft>
                <a:spcPts val="600"/>
              </a:spcAft>
              <a:buFont typeface="Arial" charset="0"/>
              <a:buChar char="•"/>
              <a:defRPr sz="1600" kern="1200">
                <a:solidFill>
                  <a:schemeClr val="tx1"/>
                </a:solidFill>
                <a:latin typeface="Avenir Roman" panose="02000503020000020003" pitchFamily="2" charset="0"/>
                <a:ea typeface="ＭＳ Ｐゴシック"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1800" dirty="0">
                <a:latin typeface="Arial Narrow" pitchFamily="34" charset="0"/>
              </a:rPr>
              <a:t>La instalación de todos los nodos de la red meteorológica no se llevara a cabo durante este proyecto debido a la falta de recursos y tiempo suficiente.</a:t>
            </a:r>
          </a:p>
          <a:p>
            <a:r>
              <a:rPr lang="es-MX" sz="1800" dirty="0">
                <a:latin typeface="Arial Narrow" pitchFamily="34" charset="0"/>
              </a:rPr>
              <a:t>Las pruebas se realizarán dentro de la institución para aprovechar los recursos internos institucionales</a:t>
            </a:r>
            <a:r>
              <a:rPr lang="es-MX" sz="1800" dirty="0"/>
              <a:t>. </a:t>
            </a:r>
          </a:p>
        </p:txBody>
      </p:sp>
    </p:spTree>
    <p:extLst>
      <p:ext uri="{BB962C8B-B14F-4D97-AF65-F5344CB8AC3E}">
        <p14:creationId xmlns:p14="http://schemas.microsoft.com/office/powerpoint/2010/main" xmlns="" val="2441456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Marco teórico</a:t>
            </a:r>
          </a:p>
        </p:txBody>
      </p:sp>
      <p:sp>
        <p:nvSpPr>
          <p:cNvPr id="3" name="2 Marcador de contenido"/>
          <p:cNvSpPr>
            <a:spLocks noGrp="1"/>
          </p:cNvSpPr>
          <p:nvPr>
            <p:ph idx="1"/>
          </p:nvPr>
        </p:nvSpPr>
        <p:spPr>
          <a:xfrm>
            <a:off x="141767" y="1011810"/>
            <a:ext cx="8691084" cy="3202781"/>
          </a:xfrm>
        </p:spPr>
        <p:txBody>
          <a:bodyPr/>
          <a:lstStyle/>
          <a:p>
            <a:r>
              <a:rPr lang="es-MX" sz="1600" dirty="0">
                <a:latin typeface="Arial Narrow" pitchFamily="34" charset="0"/>
              </a:rPr>
              <a:t>El conocer los datos meteorológicos es de suma importancia en campos como la agricultura, turismo, transporte y </a:t>
            </a:r>
            <a:r>
              <a:rPr lang="es-MX" sz="1600" dirty="0" smtClean="0">
                <a:latin typeface="Arial Narrow" pitchFamily="34" charset="0"/>
              </a:rPr>
              <a:t>pesca, siendo la </a:t>
            </a:r>
            <a:r>
              <a:rPr lang="es-MX" sz="1600" dirty="0">
                <a:latin typeface="Arial Narrow" pitchFamily="34" charset="0"/>
              </a:rPr>
              <a:t>temperatura, la humedad, la presión atmosférica, la velocidad y dirección del viento así como el nivel de </a:t>
            </a:r>
            <a:r>
              <a:rPr lang="es-MX" sz="1600" dirty="0" smtClean="0">
                <a:latin typeface="Arial Narrow" pitchFamily="34" charset="0"/>
              </a:rPr>
              <a:t>precipitación </a:t>
            </a:r>
            <a:r>
              <a:rPr lang="es-MX" sz="1600" dirty="0" smtClean="0">
                <a:latin typeface="Arial Narrow" pitchFamily="34" charset="0"/>
              </a:rPr>
              <a:t>las </a:t>
            </a:r>
            <a:r>
              <a:rPr lang="es-MX" sz="1600" dirty="0" smtClean="0">
                <a:latin typeface="Arial Narrow" pitchFamily="34" charset="0"/>
              </a:rPr>
              <a:t>principales variables presentadas en los partes </a:t>
            </a:r>
            <a:r>
              <a:rPr lang="es-MX" sz="1600" dirty="0" smtClean="0">
                <a:latin typeface="Arial Narrow" pitchFamily="34" charset="0"/>
              </a:rPr>
              <a:t>meteorológicos.</a:t>
            </a:r>
            <a:endParaRPr lang="es-MX" sz="1600" dirty="0">
              <a:latin typeface="Arial Narrow" pitchFamily="34" charset="0"/>
            </a:endParaRPr>
          </a:p>
          <a:p>
            <a:r>
              <a:rPr lang="es-MX" sz="1600" dirty="0">
                <a:latin typeface="Arial Narrow" pitchFamily="34" charset="0"/>
              </a:rPr>
              <a:t>Una estación meteorológica es una instalación compuesta de un conjunto de instrumentos destinados a medir y registrar puntualmente las variables meteorológicas ya sea para elaborar predicciones climatológicas o bien llevar un estudio del clima de la </a:t>
            </a:r>
            <a:r>
              <a:rPr lang="es-MX" sz="1600" dirty="0" smtClean="0">
                <a:latin typeface="Arial Narrow" pitchFamily="34" charset="0"/>
              </a:rPr>
              <a:t>región [3].</a:t>
            </a:r>
            <a:endParaRPr lang="es-MX" sz="1600" dirty="0">
              <a:latin typeface="Arial Narrow" pitchFamily="34" charset="0"/>
            </a:endParaRPr>
          </a:p>
          <a:p>
            <a:r>
              <a:rPr lang="es-MX" sz="1600" dirty="0">
                <a:latin typeface="Arial Narrow" pitchFamily="34" charset="0"/>
              </a:rPr>
              <a:t>La incorporación de la tecnología IoT en sistemas de monitoreo es debido al alto rendimiento que esta supone, tanto en recolección de datos en tiempo real tanto como en la comunicación y accesibilidad con dispositivos externos al sistema. </a:t>
            </a:r>
          </a:p>
        </p:txBody>
      </p:sp>
      <p:sp>
        <p:nvSpPr>
          <p:cNvPr id="4" name="3 Marcador de número de diapositiva"/>
          <p:cNvSpPr>
            <a:spLocks noGrp="1"/>
          </p:cNvSpPr>
          <p:nvPr>
            <p:ph type="sldNum" sz="quarter" idx="12"/>
          </p:nvPr>
        </p:nvSpPr>
        <p:spPr>
          <a:xfrm>
            <a:off x="6670601" y="4598527"/>
            <a:ext cx="2057400" cy="273844"/>
          </a:xfrm>
        </p:spPr>
        <p:txBody>
          <a:bodyPr/>
          <a:lstStyle/>
          <a:p>
            <a:pPr>
              <a:defRPr/>
            </a:pPr>
            <a:fld id="{70B9BB5B-83A2-3C41-B4E1-89829069F83C}" type="slidenum">
              <a:rPr lang="es-MX" sz="1600" b="1" smtClean="0">
                <a:solidFill>
                  <a:schemeClr val="bg1"/>
                </a:solidFill>
              </a:rPr>
              <a:pPr>
                <a:defRPr/>
              </a:pPr>
              <a:t>8</a:t>
            </a:fld>
            <a:endParaRPr lang="es-MX" sz="1600" b="1" dirty="0">
              <a:solidFill>
                <a:schemeClr val="bg1"/>
              </a:solidFill>
            </a:endParaRPr>
          </a:p>
        </p:txBody>
      </p:sp>
    </p:spTree>
    <p:extLst>
      <p:ext uri="{BB962C8B-B14F-4D97-AF65-F5344CB8AC3E}">
        <p14:creationId xmlns:p14="http://schemas.microsoft.com/office/powerpoint/2010/main" xmlns="" val="3040903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Método</a:t>
            </a:r>
          </a:p>
        </p:txBody>
      </p:sp>
      <p:sp>
        <p:nvSpPr>
          <p:cNvPr id="4" name="3 Marcador de número de diapositiva"/>
          <p:cNvSpPr>
            <a:spLocks noGrp="1"/>
          </p:cNvSpPr>
          <p:nvPr>
            <p:ph type="sldNum" sz="quarter" idx="12"/>
          </p:nvPr>
        </p:nvSpPr>
        <p:spPr>
          <a:xfrm>
            <a:off x="6670602" y="4595869"/>
            <a:ext cx="2057400" cy="273844"/>
          </a:xfrm>
        </p:spPr>
        <p:txBody>
          <a:bodyPr/>
          <a:lstStyle/>
          <a:p>
            <a:pPr>
              <a:defRPr/>
            </a:pPr>
            <a:fld id="{70B9BB5B-83A2-3C41-B4E1-89829069F83C}" type="slidenum">
              <a:rPr lang="es-MX" sz="1600" b="1" smtClean="0">
                <a:solidFill>
                  <a:schemeClr val="bg1"/>
                </a:solidFill>
              </a:rPr>
              <a:pPr>
                <a:defRPr/>
              </a:pPr>
              <a:t>9</a:t>
            </a:fld>
            <a:endParaRPr lang="es-MX" sz="1600" b="1" dirty="0">
              <a:solidFill>
                <a:schemeClr val="bg1"/>
              </a:solidFill>
            </a:endParaRPr>
          </a:p>
        </p:txBody>
      </p:sp>
      <p:pic>
        <p:nvPicPr>
          <p:cNvPr id="5" name="4 Imagen" descr="https://documents.lucidchart.com/documents/aff36752-9b59-48af-9b89-b62192ffdef0/pages/0_0?a=808&amp;x=656&amp;y=83&amp;w=696&amp;h=1251&amp;store=1&amp;accept=image%2F*&amp;auth=LCA%209960e3c068c30e24aabd141a183aa56a17c4c6c6-ts%3D1572571176"/>
          <p:cNvPicPr/>
          <p:nvPr/>
        </p:nvPicPr>
        <p:blipFill rotWithShape="1">
          <a:blip r:embed="rId2">
            <a:extLst>
              <a:ext uri="{28A0092B-C50C-407E-A947-70E740481C1C}">
                <a14:useLocalDpi xmlns:a14="http://schemas.microsoft.com/office/drawing/2010/main" xmlns="" val="0"/>
              </a:ext>
            </a:extLst>
          </a:blip>
          <a:srcRect l="5224" t="6112" r="5127" b="5090"/>
          <a:stretch/>
        </p:blipFill>
        <p:spPr bwMode="auto">
          <a:xfrm>
            <a:off x="3360941" y="72736"/>
            <a:ext cx="3169746" cy="4395355"/>
          </a:xfrm>
          <a:prstGeom prst="rect">
            <a:avLst/>
          </a:prstGeom>
          <a:noFill/>
          <a:ln>
            <a:noFill/>
          </a:ln>
          <a:extLst>
            <a:ext uri="{53640926-AAD7-44D8-BBD7-CCE9431645EC}">
              <a14:shadowObscured xmlns:a14="http://schemas.microsoft.com/office/drawing/2010/main" xmlns=""/>
            </a:ext>
          </a:extLst>
        </p:spPr>
      </p:pic>
      <p:sp>
        <p:nvSpPr>
          <p:cNvPr id="6" name="5 CuadroTexto"/>
          <p:cNvSpPr txBox="1"/>
          <p:nvPr/>
        </p:nvSpPr>
        <p:spPr>
          <a:xfrm>
            <a:off x="4682691" y="4160314"/>
            <a:ext cx="2435191" cy="307777"/>
          </a:xfrm>
          <a:prstGeom prst="rect">
            <a:avLst/>
          </a:prstGeom>
          <a:noFill/>
        </p:spPr>
        <p:txBody>
          <a:bodyPr wrap="square" rtlCol="0">
            <a:spAutoFit/>
          </a:bodyPr>
          <a:lstStyle/>
          <a:p>
            <a:pPr algn="ctr"/>
            <a:r>
              <a:rPr lang="es-MX" sz="1400" dirty="0" smtClean="0">
                <a:latin typeface="Arial Narrow" pitchFamily="34" charset="0"/>
              </a:rPr>
              <a:t>Figura 4: Metodología </a:t>
            </a:r>
            <a:endParaRPr lang="es-MX" sz="1400" dirty="0">
              <a:latin typeface="Arial Narrow" pitchFamily="34" charset="0"/>
            </a:endParaRPr>
          </a:p>
        </p:txBody>
      </p:sp>
    </p:spTree>
    <p:extLst>
      <p:ext uri="{BB962C8B-B14F-4D97-AF65-F5344CB8AC3E}">
        <p14:creationId xmlns:p14="http://schemas.microsoft.com/office/powerpoint/2010/main" xmlns="" val="3547161847"/>
      </p:ext>
    </p:extLst>
  </p:cSld>
  <p:clrMapOvr>
    <a:masterClrMapping/>
  </p:clrMapOvr>
</p:sld>
</file>

<file path=ppt/theme/theme1.xml><?xml version="1.0" encoding="utf-8"?>
<a:theme xmlns:a="http://schemas.openxmlformats.org/drawingml/2006/main" name="Presentación4X3_1">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esentación2" id="{AC410AE8-DE22-CE4C-AB48-277DAA26D34F}" vid="{D6DF465B-179A-9C4D-9CEF-4EF204944E4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Presentación4x3_1</Template>
  <TotalTime>4571</TotalTime>
  <Words>1006</Words>
  <Application>Microsoft Office PowerPoint</Application>
  <PresentationFormat>Presentación en pantalla (16:9)</PresentationFormat>
  <Paragraphs>108</Paragraphs>
  <Slides>27</Slides>
  <Notes>2</Notes>
  <HiddenSlides>0</HiddenSlides>
  <MMClips>0</MMClips>
  <ScaleCrop>false</ScaleCrop>
  <HeadingPairs>
    <vt:vector size="4" baseType="variant">
      <vt:variant>
        <vt:lpstr>Tema</vt:lpstr>
      </vt:variant>
      <vt:variant>
        <vt:i4>1</vt:i4>
      </vt:variant>
      <vt:variant>
        <vt:lpstr>Títulos de diapositiva</vt:lpstr>
      </vt:variant>
      <vt:variant>
        <vt:i4>27</vt:i4>
      </vt:variant>
    </vt:vector>
  </HeadingPairs>
  <TitlesOfParts>
    <vt:vector size="28" baseType="lpstr">
      <vt:lpstr>Presentación4X3_1</vt:lpstr>
      <vt:lpstr>“ Diseño e implementación de una estación meteorológica basada en tecnología IoT”</vt:lpstr>
      <vt:lpstr>Antecedentes</vt:lpstr>
      <vt:lpstr>Antecedentes</vt:lpstr>
      <vt:lpstr>Antecedentes</vt:lpstr>
      <vt:lpstr>Planteamiento del problema</vt:lpstr>
      <vt:lpstr>Justificación</vt:lpstr>
      <vt:lpstr>Delimitaciones</vt:lpstr>
      <vt:lpstr>Marco teórico</vt:lpstr>
      <vt:lpstr>Método</vt:lpstr>
      <vt:lpstr>Desarrollo</vt:lpstr>
      <vt:lpstr>Desarrollo</vt:lpstr>
      <vt:lpstr>Desarrollo</vt:lpstr>
      <vt:lpstr>Desarrollo</vt:lpstr>
      <vt:lpstr>Desarrollo</vt:lpstr>
      <vt:lpstr>Desarrollo</vt:lpstr>
      <vt:lpstr>Desarrollo</vt:lpstr>
      <vt:lpstr>Resultados</vt:lpstr>
      <vt:lpstr>Resultados</vt:lpstr>
      <vt:lpstr>Resultados</vt:lpstr>
      <vt:lpstr>Resultados</vt:lpstr>
      <vt:lpstr>Resultados</vt:lpstr>
      <vt:lpstr>Resultados</vt:lpstr>
      <vt:lpstr>Resultados</vt:lpstr>
      <vt:lpstr>Resultados</vt:lpstr>
      <vt:lpstr>Resultados</vt:lpstr>
      <vt:lpstr>Conclusiones</vt:lpstr>
      <vt:lpstr>Referencias Bibliográficas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“Obtención de curvas I-V, P-V de módulos fotovoltaicos a través de un convertidor cd-cd”</dc:title>
  <dc:creator>hirammendivil22@hotmail.com</dc:creator>
  <cp:lastModifiedBy>Alvaro-HP</cp:lastModifiedBy>
  <cp:revision>288</cp:revision>
  <dcterms:created xsi:type="dcterms:W3CDTF">2018-10-03T18:10:25Z</dcterms:created>
  <dcterms:modified xsi:type="dcterms:W3CDTF">2020-01-31T04:50:32Z</dcterms:modified>
</cp:coreProperties>
</file>